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Lst>
  <p:notesMasterIdLst>
    <p:notesMasterId r:id="rId33"/>
  </p:notesMasterIdLst>
  <p:handoutMasterIdLst>
    <p:handoutMasterId r:id="rId34"/>
  </p:handoutMasterIdLst>
  <p:sldIdLst>
    <p:sldId id="641" r:id="rId3"/>
    <p:sldId id="601" r:id="rId4"/>
    <p:sldId id="624" r:id="rId5"/>
    <p:sldId id="625" r:id="rId6"/>
    <p:sldId id="543" r:id="rId7"/>
    <p:sldId id="643" r:id="rId8"/>
    <p:sldId id="644" r:id="rId9"/>
    <p:sldId id="646" r:id="rId10"/>
    <p:sldId id="633" r:id="rId11"/>
    <p:sldId id="632" r:id="rId12"/>
    <p:sldId id="647" r:id="rId13"/>
    <p:sldId id="634" r:id="rId14"/>
    <p:sldId id="645" r:id="rId15"/>
    <p:sldId id="654" r:id="rId16"/>
    <p:sldId id="655" r:id="rId17"/>
    <p:sldId id="626" r:id="rId18"/>
    <p:sldId id="627" r:id="rId19"/>
    <p:sldId id="628" r:id="rId20"/>
    <p:sldId id="651" r:id="rId21"/>
    <p:sldId id="652" r:id="rId22"/>
    <p:sldId id="653" r:id="rId23"/>
    <p:sldId id="606" r:id="rId24"/>
    <p:sldId id="605" r:id="rId25"/>
    <p:sldId id="637" r:id="rId26"/>
    <p:sldId id="636" r:id="rId27"/>
    <p:sldId id="648" r:id="rId28"/>
    <p:sldId id="649" r:id="rId29"/>
    <p:sldId id="650" r:id="rId30"/>
    <p:sldId id="642" r:id="rId31"/>
    <p:sldId id="639"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D8EC6D9-7583-8548-A3CB-CAAF3271A410}">
          <p14:sldIdLst>
            <p14:sldId id="641"/>
            <p14:sldId id="601"/>
            <p14:sldId id="624"/>
          </p14:sldIdLst>
        </p14:section>
        <p14:section name="Introduction" id="{F4307F5D-1597-B140-890A-8B21C56A04DD}">
          <p14:sldIdLst>
            <p14:sldId id="625"/>
            <p14:sldId id="543"/>
            <p14:sldId id="643"/>
            <p14:sldId id="644"/>
            <p14:sldId id="646"/>
            <p14:sldId id="633"/>
            <p14:sldId id="632"/>
            <p14:sldId id="647"/>
            <p14:sldId id="634"/>
            <p14:sldId id="645"/>
            <p14:sldId id="654"/>
            <p14:sldId id="655"/>
            <p14:sldId id="626"/>
            <p14:sldId id="627"/>
            <p14:sldId id="628"/>
            <p14:sldId id="651"/>
            <p14:sldId id="652"/>
            <p14:sldId id="653"/>
            <p14:sldId id="606"/>
            <p14:sldId id="605"/>
            <p14:sldId id="637"/>
            <p14:sldId id="636"/>
            <p14:sldId id="648"/>
            <p14:sldId id="649"/>
            <p14:sldId id="650"/>
            <p14:sldId id="642"/>
            <p14:sldId id="63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17232A"/>
    <a:srgbClr val="FF6600"/>
    <a:srgbClr val="AA0000"/>
    <a:srgbClr val="000000"/>
    <a:srgbClr val="008774"/>
    <a:srgbClr val="4C4C4C"/>
    <a:srgbClr val="01A38F"/>
    <a:srgbClr val="1F2E38"/>
    <a:srgbClr val="5CA830"/>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006" autoAdjust="0"/>
    <p:restoredTop sz="89381" autoAdjust="0"/>
  </p:normalViewPr>
  <p:slideViewPr>
    <p:cSldViewPr snapToGrid="0" snapToObjects="1">
      <p:cViewPr>
        <p:scale>
          <a:sx n="76" d="100"/>
          <a:sy n="76" d="100"/>
        </p:scale>
        <p:origin x="-1320" y="-336"/>
      </p:cViewPr>
      <p:guideLst>
        <p:guide orient="horz" pos="1620"/>
        <p:guide pos="2880"/>
      </p:guideLst>
    </p:cSldViewPr>
  </p:slideViewPr>
  <p:notesTextViewPr>
    <p:cViewPr>
      <p:scale>
        <a:sx n="95" d="100"/>
        <a:sy n="95" d="100"/>
      </p:scale>
      <p:origin x="0" y="0"/>
    </p:cViewPr>
  </p:notesTextViewPr>
  <p:sorterViewPr>
    <p:cViewPr>
      <p:scale>
        <a:sx n="68" d="100"/>
        <a:sy n="68" d="100"/>
      </p:scale>
      <p:origin x="0" y="1656"/>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104155832"/>
        <c:axId val="2129001192"/>
      </c:barChart>
      <c:catAx>
        <c:axId val="-2104155832"/>
        <c:scaling>
          <c:orientation val="maxMin"/>
        </c:scaling>
        <c:delete val="1"/>
        <c:axPos val="l"/>
        <c:numFmt formatCode="General" sourceLinked="0"/>
        <c:majorTickMark val="none"/>
        <c:minorTickMark val="none"/>
        <c:tickLblPos val="nextTo"/>
        <c:crossAx val="2129001192"/>
        <c:crosses val="autoZero"/>
        <c:auto val="1"/>
        <c:lblAlgn val="ctr"/>
        <c:lblOffset val="100"/>
        <c:noMultiLvlLbl val="1"/>
      </c:catAx>
      <c:valAx>
        <c:axId val="2129001192"/>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04155832"/>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1"/>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104572824"/>
        <c:axId val="-2121034408"/>
      </c:barChart>
      <c:catAx>
        <c:axId val="-2104572824"/>
        <c:scaling>
          <c:orientation val="maxMin"/>
        </c:scaling>
        <c:delete val="1"/>
        <c:axPos val="l"/>
        <c:numFmt formatCode="General" sourceLinked="0"/>
        <c:majorTickMark val="none"/>
        <c:minorTickMark val="none"/>
        <c:tickLblPos val="nextTo"/>
        <c:crossAx val="-2121034408"/>
        <c:crosses val="autoZero"/>
        <c:auto val="1"/>
        <c:lblAlgn val="ctr"/>
        <c:lblOffset val="100"/>
        <c:noMultiLvlLbl val="1"/>
      </c:catAx>
      <c:valAx>
        <c:axId val="-2121034408"/>
        <c:scaling>
          <c:orientation val="minMax"/>
        </c:scaling>
        <c:delete val="0"/>
        <c:axPos val="t"/>
        <c:majorGridlines>
          <c:spPr>
            <a:ln w="12700" cap="flat">
              <a:solidFill>
                <a:srgbClr val="FF0000"/>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04572824"/>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6/8/16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6/8/16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important and in-demand resource these days – Your developers.   This is what they really want</a:t>
            </a:r>
            <a:r>
              <a:rPr lang="en-US" sz="1200" kern="1200" baseline="0" dirty="0" smtClean="0">
                <a:solidFill>
                  <a:schemeClr val="tx1"/>
                </a:solidFill>
                <a:effectLst/>
                <a:latin typeface="+mn-lt"/>
                <a:ea typeface="+mn-ea"/>
                <a:cs typeface="+mn-cs"/>
              </a:rPr>
              <a:t> – to execute on innovation strategic goals without the burden of repetitive tasks, outdated process, and technology which only creates barricades in front of their mission to get into the flow.</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10</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smtClean="0"/>
          </a:p>
          <a:p>
            <a:endParaRPr lang="en-US" i="1"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t>11</a:t>
            </a:fld>
            <a:endParaRPr lang="en-US"/>
          </a:p>
        </p:txBody>
      </p:sp>
    </p:spTree>
    <p:extLst>
      <p:ext uri="{BB962C8B-B14F-4D97-AF65-F5344CB8AC3E}">
        <p14:creationId xmlns:p14="http://schemas.microsoft.com/office/powerpoint/2010/main" val="2361776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Too often we forget</a:t>
            </a:r>
            <a:r>
              <a:rPr lang="en-US" sz="1200" kern="1200" baseline="0" dirty="0" smtClean="0">
                <a:solidFill>
                  <a:schemeClr val="tx1"/>
                </a:solidFill>
                <a:effectLst/>
                <a:latin typeface="+mn-lt"/>
                <a:ea typeface="+mn-ea"/>
                <a:cs typeface="+mn-cs"/>
              </a:rPr>
              <a:t> how important it is to look head. Company culture which values instant gratification above long term success falls into the trap of dream today, a nightmare tomorrow.  The reality is that more work now will lead to less work later.  So while deploying, not only think of the task at hand, but plan for tomorrow, for 5 years from now.  Thinking about day2, year2, and 5 years out, deployment on day one is not enough anymore, its a long term field of view which will ensure success – so build for day two!</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1365772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Now, you might have seen some version of the story where several Silicon Valley companies are disrupting traditional industries and creating tremendous value. </a:t>
            </a:r>
          </a:p>
          <a:p>
            <a:pPr defTabSz="457158">
              <a:defRPr/>
            </a:pPr>
            <a:endParaRPr lang="en-US" dirty="0"/>
          </a:p>
          <a:p>
            <a:pPr defTabSz="457158">
              <a:defRPr/>
            </a:pPr>
            <a:r>
              <a:rPr lang="en-US" dirty="0" err="1"/>
              <a:t>Uber</a:t>
            </a:r>
            <a:r>
              <a:rPr lang="en-US" dirty="0"/>
              <a:t> has no cars, </a:t>
            </a:r>
            <a:r>
              <a:rPr lang="en-US" dirty="0" err="1"/>
              <a:t>AirBnB</a:t>
            </a:r>
            <a:r>
              <a:rPr lang="en-US" dirty="0"/>
              <a:t> owns no real estate,  Facebook doesn’t generate content and Amazon has no retail stores. This is all based on software. And that’s really a great </a:t>
            </a:r>
            <a:r>
              <a:rPr lang="en-US" dirty="0" smtClean="0"/>
              <a:t>story</a:t>
            </a:r>
          </a:p>
          <a:p>
            <a:pPr defTabSz="457158">
              <a:defRPr/>
            </a:pPr>
            <a:endParaRPr lang="en-US" dirty="0" smtClean="0"/>
          </a:p>
          <a:p>
            <a:pPr defTabSz="457158">
              <a:defRPr/>
            </a:pPr>
            <a:r>
              <a:rPr lang="en-US" dirty="0" smtClean="0"/>
              <a:t>To be honest, the only companies on this slide I have never used myself are a Tesla, and a Nest,</a:t>
            </a:r>
            <a:r>
              <a:rPr lang="en-US" baseline="0" dirty="0" smtClean="0"/>
              <a:t> however the ones I do use have saved me </a:t>
            </a:r>
            <a:r>
              <a:rPr lang="en-US" baseline="0" dirty="0" err="1" smtClean="0"/>
              <a:t>alot</a:t>
            </a:r>
            <a:r>
              <a:rPr lang="en-US" baseline="0" dirty="0" smtClean="0"/>
              <a:t> of money.  How can a business offer a better service, faster, and cheaper for themselves, and me?  The key is agility.</a:t>
            </a:r>
          </a:p>
          <a:p>
            <a:pPr defTabSz="457158">
              <a:defRPr/>
            </a:pPr>
            <a:endParaRPr lang="en-US" baseline="0" dirty="0" smtClean="0"/>
          </a:p>
          <a:p>
            <a:pPr defTabSz="457158">
              <a:defRPr/>
            </a:pPr>
            <a:r>
              <a:rPr lang="en-US" baseline="0" dirty="0" smtClean="0"/>
              <a:t>--</a:t>
            </a:r>
          </a:p>
          <a:p>
            <a:pPr defTabSz="457158">
              <a:defRPr/>
            </a:pPr>
            <a:r>
              <a:rPr lang="en-US" baseline="0" dirty="0" smtClean="0"/>
              <a:t>The first law of disruption?  Disruption is inevitable. However it is avoidable!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t>16</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However, we don’t hear as much about the as the massive enterprise revolution at play.</a:t>
            </a:r>
          </a:p>
          <a:p>
            <a:pPr defTabSz="457158">
              <a:defRPr/>
            </a:pPr>
            <a:endParaRPr lang="en-US" dirty="0"/>
          </a:p>
          <a:p>
            <a:pPr defTabSz="457158">
              <a:defRPr/>
            </a:pPr>
            <a:r>
              <a:rPr lang="en-US" dirty="0"/>
              <a:t>These are brick and mortar, solid revenue generating, dividend paying companies that are all adopting Pivotal Cloud Foundry and changing the way they build and deploy software.</a:t>
            </a:r>
          </a:p>
          <a:p>
            <a:pPr defTabSz="457158">
              <a:defRPr/>
            </a:pPr>
            <a:endParaRPr lang="en-US" dirty="0"/>
          </a:p>
          <a:p>
            <a:pPr defTabSz="457158">
              <a:defRPr/>
            </a:pPr>
            <a:endParaRPr lang="en-US" dirty="0"/>
          </a:p>
          <a:p>
            <a:pPr defTabSz="457158">
              <a:defRPr/>
            </a:pPr>
            <a:endParaRPr lang="en-US" dirty="0"/>
          </a:p>
          <a:p>
            <a:pPr defTabSz="457158">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t>17</a:t>
            </a:fld>
            <a:endParaRPr lang="en-US"/>
          </a:p>
        </p:txBody>
      </p:sp>
    </p:spTree>
    <p:extLst>
      <p:ext uri="{BB962C8B-B14F-4D97-AF65-F5344CB8AC3E}">
        <p14:creationId xmlns:p14="http://schemas.microsoft.com/office/powerpoint/2010/main" val="3863827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Speak to each of the companies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t>18</a:t>
            </a:fld>
            <a:endParaRPr lang="en-US"/>
          </a:p>
        </p:txBody>
      </p:sp>
    </p:spTree>
    <p:extLst>
      <p:ext uri="{BB962C8B-B14F-4D97-AF65-F5344CB8AC3E}">
        <p14:creationId xmlns:p14="http://schemas.microsoft.com/office/powerpoint/2010/main" val="1166898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t>
            </a:r>
            <a:r>
              <a:rPr lang="en-US" sz="1200" b="0" i="0" u="none" strike="noStrike" cap="none" baseline="0" dirty="0" err="1" smtClean="0">
                <a:solidFill>
                  <a:schemeClr val="dk1"/>
                </a:solidFill>
                <a:latin typeface="Verdana"/>
                <a:ea typeface="Verdana"/>
                <a:cs typeface="Verdana"/>
                <a:sym typeface="Verdana"/>
              </a:rPr>
              <a:t>microservices</a:t>
            </a:r>
            <a:r>
              <a:rPr lang="en-US" sz="1200" b="0" i="0" u="none" strike="noStrike" cap="none" baseline="0" dirty="0" smtClean="0">
                <a:solidFill>
                  <a:schemeClr val="dk1"/>
                </a:solidFill>
                <a:latin typeface="Verdana"/>
                <a:ea typeface="Verdana"/>
                <a:cs typeface="Verdana"/>
                <a:sym typeface="Verdana"/>
              </a:rPr>
              <a:t> and the platforms for bringing them to production</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p:txBody>
      </p:sp>
    </p:spTree>
    <p:extLst>
      <p:ext uri="{BB962C8B-B14F-4D97-AF65-F5344CB8AC3E}">
        <p14:creationId xmlns:p14="http://schemas.microsoft.com/office/powerpoint/2010/main" val="367731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 Demo – its</a:t>
            </a:r>
            <a:r>
              <a:rPr lang="en-US" sz="1400" baseline="0" dirty="0" smtClean="0"/>
              <a:t> the fastest to stage</a:t>
            </a:r>
          </a:p>
          <a:p>
            <a:endParaRPr lang="en-US" sz="1400" dirty="0" smtClean="0"/>
          </a:p>
          <a:p>
            <a:r>
              <a:rPr lang="en-US" sz="1400" dirty="0" smtClean="0"/>
              <a:t>Do not go </a:t>
            </a:r>
            <a:r>
              <a:rPr lang="en-US" sz="1400" baseline="0" dirty="0" smtClean="0"/>
              <a:t>too deep into all the features if PCF. </a:t>
            </a:r>
          </a:p>
          <a:p>
            <a:endParaRPr lang="en-US" sz="1400" baseline="0" dirty="0" smtClean="0"/>
          </a:p>
          <a:p>
            <a:r>
              <a:rPr lang="en-US" sz="1400" baseline="0" dirty="0" smtClean="0"/>
              <a:t>This is an application status overview, we can scale an app, but wait to show high availability.</a:t>
            </a:r>
          </a:p>
          <a:p>
            <a:endParaRPr lang="en-US" sz="1400" baseline="0" dirty="0" smtClean="0"/>
          </a:p>
          <a:p>
            <a:endParaRPr lang="en-US" sz="1400" baseline="0" dirty="0" smtClean="0"/>
          </a:p>
          <a:p>
            <a:r>
              <a:rPr lang="en-US" sz="1400" baseline="0" dirty="0" smtClean="0"/>
              <a:t>Session 2 will cover Org, Space, </a:t>
            </a:r>
            <a:r>
              <a:rPr lang="en-US" sz="1400" baseline="0" dirty="0" err="1" smtClean="0"/>
              <a:t>buildpacks</a:t>
            </a:r>
            <a:r>
              <a:rPr lang="en-US" sz="1400" baseline="0" dirty="0" smtClean="0"/>
              <a:t>, Containers, Scaling, </a:t>
            </a:r>
            <a:r>
              <a:rPr lang="en-US" sz="1400" baseline="0" dirty="0" err="1" smtClean="0"/>
              <a:t>etc</a:t>
            </a:r>
            <a:endParaRPr lang="en-US" sz="1400" baseline="0" dirty="0" smtClean="0"/>
          </a:p>
          <a:p>
            <a:r>
              <a:rPr lang="en-US" sz="1400" baseline="0" dirty="0" smtClean="0"/>
              <a:t>If this needs to be a full demo because stakeholders in the room, make sure not to talk too much to leave little time for the Labs, OK to </a:t>
            </a:r>
            <a:r>
              <a:rPr lang="en-US" sz="1400" baseline="0" dirty="0" err="1" smtClean="0"/>
              <a:t>deferr</a:t>
            </a:r>
            <a:r>
              <a:rPr lang="en-US" sz="1400" baseline="0" dirty="0" smtClean="0"/>
              <a:t> questions to the next Session on Arch and if the student is going to be in the lab for the rest of the workshop.</a:t>
            </a:r>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Upload the bits</a:t>
            </a:r>
          </a:p>
          <a:p>
            <a:r>
              <a:rPr lang="en-US" dirty="0" smtClean="0"/>
              <a:t>Stage: make a droplet</a:t>
            </a:r>
          </a:p>
          <a:p>
            <a:r>
              <a:rPr lang="en-US" dirty="0" smtClean="0"/>
              <a:t>Distribute:</a:t>
            </a:r>
            <a:r>
              <a:rPr lang="en-US" baseline="0" dirty="0" smtClean="0"/>
              <a:t> execute in containers</a:t>
            </a:r>
          </a:p>
          <a:p>
            <a:r>
              <a:rPr lang="en-US" baseline="0" dirty="0" smtClean="0"/>
              <a:t>Run: become routable</a:t>
            </a:r>
          </a:p>
          <a:p>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010" name="Shape 101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25</a:t>
            </a:fld>
            <a:endParaRPr lang="en-US" sz="1200">
              <a:solidFill>
                <a:prstClr val="black"/>
              </a:solidFill>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3" name="Shape 983"/>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368588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  Our success today is your success five years from now. With the ever expanding innovation gap between companies stuck with the status quo, and those companies pivoting with new practices and technology gaining the market, staying competitive means transforming at the core of the business, and in today’s world this core is not just the technology that runs the datacenter anymore, rather its the software development loop that cradles the market innovations, and the operations loop which enables innovation to flow freely. Achieving agility in </a:t>
            </a:r>
            <a:r>
              <a:rPr lang="en-US" sz="1800" kern="0" baseline="0" dirty="0" err="1" smtClean="0">
                <a:solidFill>
                  <a:srgbClr val="FFFFFF"/>
                </a:solidFill>
                <a:latin typeface="Arial"/>
                <a:ea typeface="Arial"/>
                <a:cs typeface="Arial"/>
                <a:sym typeface="Arial"/>
                <a:rtl val="0"/>
              </a:rPr>
              <a:t>dev</a:t>
            </a:r>
            <a:r>
              <a:rPr lang="en-US" sz="1800" kern="0" baseline="0" dirty="0" smtClean="0">
                <a:solidFill>
                  <a:srgbClr val="FFFFFF"/>
                </a:solidFill>
                <a:latin typeface="Arial"/>
                <a:ea typeface="Arial"/>
                <a:cs typeface="Arial"/>
                <a:sym typeface="Arial"/>
                <a:rtl val="0"/>
              </a:rPr>
              <a:t> and ops is the keystone to success in a rapidly growing technology space increasingly dominated by lean startups.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begin the conversation with contrasting the past with the present. Using the auto industry as a</a:t>
            </a:r>
            <a:r>
              <a:rPr lang="en-US" sz="1200" kern="1200" baseline="0" dirty="0" smtClean="0">
                <a:solidFill>
                  <a:schemeClr val="tx1"/>
                </a:solidFill>
                <a:effectLst/>
                <a:latin typeface="+mn-lt"/>
                <a:ea typeface="+mn-ea"/>
                <a:cs typeface="+mn-cs"/>
              </a:rPr>
              <a:t> backdrop, we examine at how industrialization changed manufacturing for good, and companies were forced to pivot to a new technology, new processes, or hold on to the status quo and fail.</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A&amp;E – Corporate IT and Broadcast Engineering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Ford Assembly Line from back in the day.  Today fully automated</a:t>
            </a: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Wealthfront</a:t>
            </a:r>
            <a:r>
              <a:rPr lang="en-US" sz="1200" kern="1200" baseline="0" dirty="0" smtClean="0">
                <a:solidFill>
                  <a:schemeClr val="tx1"/>
                </a:solidFill>
                <a:effectLst/>
                <a:latin typeface="+mn-lt"/>
                <a:ea typeface="+mn-ea"/>
                <a:cs typeface="+mn-cs"/>
              </a:rPr>
              <a:t> engineering:  known for having pivoted away from practice that were slowing them down, to embrace a new agile CI/CD deployment and delivery model that is fully automated.  Changing release cycles to minutes instead of days or weeks.</a:t>
            </a:r>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360449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248197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1630220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defTabSz="905713">
              <a:spcBef>
                <a:spcPts val="1189"/>
              </a:spcBef>
              <a:defRPr/>
            </a:pPr>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2012147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And here’s the reality.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a:t>
            </a:r>
            <a:r>
              <a:rPr lang="en-US" sz="1200" baseline="0" dirty="0" smtClean="0"/>
              <a:t> have a precious resource that’s spending TOO much of their time, not doing what you hired them to do. And for good reason.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How much then is the value of each developer’s key stroke to meeting innovation strategy targets? Protecting the developer’s ability to execute on innovation is key to realizing value from investment in top talent.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163022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04226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042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50470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6213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72811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272080525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14" r:id="rId4"/>
    <p:sldLayoutId id="2147484120" r:id="rId5"/>
    <p:sldLayoutId id="2147484121" r:id="rId6"/>
    <p:sldLayoutId id="2147484123" r:id="rId7"/>
    <p:sldLayoutId id="2147484124" r:id="rId8"/>
    <p:sldLayoutId id="2147484125" r:id="rId9"/>
    <p:sldLayoutId id="2147484126"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microsoft.com/office/2007/relationships/hdphoto" Target="../media/hdphoto1.wdp"/><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jpeg"/><Relationship Id="rId6" Type="http://schemas.openxmlformats.org/officeDocument/2006/relationships/image" Target="../media/image37.jpeg"/><Relationship Id="rId7"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1"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2.wdp"/><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jpeg"/><Relationship Id="rId6" Type="http://schemas.openxmlformats.org/officeDocument/2006/relationships/image" Target="../media/image37.jpeg"/><Relationship Id="rId7"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46" Type="http://schemas.openxmlformats.org/officeDocument/2006/relationships/image" Target="../media/image110.png"/><Relationship Id="rId47" Type="http://schemas.openxmlformats.org/officeDocument/2006/relationships/image" Target="../media/image111.png"/><Relationship Id="rId48" Type="http://schemas.openxmlformats.org/officeDocument/2006/relationships/image" Target="../media/image112.png"/><Relationship Id="rId49" Type="http://schemas.openxmlformats.org/officeDocument/2006/relationships/image" Target="../media/image113.png"/><Relationship Id="rId20" Type="http://schemas.openxmlformats.org/officeDocument/2006/relationships/image" Target="../media/image84.png"/><Relationship Id="rId21" Type="http://schemas.openxmlformats.org/officeDocument/2006/relationships/image" Target="../media/image85.jpeg"/><Relationship Id="rId22" Type="http://schemas.openxmlformats.org/officeDocument/2006/relationships/image" Target="../media/image86.png"/><Relationship Id="rId23" Type="http://schemas.openxmlformats.org/officeDocument/2006/relationships/image" Target="../media/image87.png"/><Relationship Id="rId24" Type="http://schemas.openxmlformats.org/officeDocument/2006/relationships/image" Target="../media/image88.png"/><Relationship Id="rId25" Type="http://schemas.openxmlformats.org/officeDocument/2006/relationships/image" Target="../media/image89.png"/><Relationship Id="rId26" Type="http://schemas.openxmlformats.org/officeDocument/2006/relationships/image" Target="../media/image90.png"/><Relationship Id="rId27" Type="http://schemas.openxmlformats.org/officeDocument/2006/relationships/image" Target="../media/image91.png"/><Relationship Id="rId28" Type="http://schemas.openxmlformats.org/officeDocument/2006/relationships/image" Target="../media/image92.png"/><Relationship Id="rId29" Type="http://schemas.openxmlformats.org/officeDocument/2006/relationships/image" Target="../media/image93.png"/><Relationship Id="rId50" Type="http://schemas.openxmlformats.org/officeDocument/2006/relationships/image" Target="../media/image114.png"/><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67.jpeg"/><Relationship Id="rId4" Type="http://schemas.openxmlformats.org/officeDocument/2006/relationships/image" Target="../media/image68.png"/><Relationship Id="rId5" Type="http://schemas.openxmlformats.org/officeDocument/2006/relationships/image" Target="../media/image69.png"/><Relationship Id="rId30" Type="http://schemas.openxmlformats.org/officeDocument/2006/relationships/image" Target="../media/image94.png"/><Relationship Id="rId31" Type="http://schemas.openxmlformats.org/officeDocument/2006/relationships/image" Target="../media/image95.png"/><Relationship Id="rId32" Type="http://schemas.openxmlformats.org/officeDocument/2006/relationships/image" Target="../media/image96.png"/><Relationship Id="rId9" Type="http://schemas.openxmlformats.org/officeDocument/2006/relationships/image" Target="../media/image73.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33" Type="http://schemas.openxmlformats.org/officeDocument/2006/relationships/image" Target="../media/image97.png"/><Relationship Id="rId34" Type="http://schemas.openxmlformats.org/officeDocument/2006/relationships/image" Target="../media/image98.png"/><Relationship Id="rId35" Type="http://schemas.openxmlformats.org/officeDocument/2006/relationships/image" Target="../media/image99.png"/><Relationship Id="rId36" Type="http://schemas.openxmlformats.org/officeDocument/2006/relationships/image" Target="../media/image100.png"/><Relationship Id="rId10" Type="http://schemas.openxmlformats.org/officeDocument/2006/relationships/image" Target="../media/image74.jpeg"/><Relationship Id="rId11" Type="http://schemas.openxmlformats.org/officeDocument/2006/relationships/image" Target="../media/image75.emf"/><Relationship Id="rId12" Type="http://schemas.openxmlformats.org/officeDocument/2006/relationships/image" Target="../media/image76.jpeg"/><Relationship Id="rId13" Type="http://schemas.openxmlformats.org/officeDocument/2006/relationships/image" Target="../media/image77.png"/><Relationship Id="rId14" Type="http://schemas.openxmlformats.org/officeDocument/2006/relationships/image" Target="../media/image78.png"/><Relationship Id="rId15" Type="http://schemas.openxmlformats.org/officeDocument/2006/relationships/image" Target="../media/image79.png"/><Relationship Id="rId16" Type="http://schemas.openxmlformats.org/officeDocument/2006/relationships/image" Target="../media/image80.png"/><Relationship Id="rId17" Type="http://schemas.openxmlformats.org/officeDocument/2006/relationships/image" Target="../media/image81.png"/><Relationship Id="rId18" Type="http://schemas.openxmlformats.org/officeDocument/2006/relationships/image" Target="../media/image82.jpeg"/><Relationship Id="rId19" Type="http://schemas.openxmlformats.org/officeDocument/2006/relationships/image" Target="../media/image83.jpeg"/><Relationship Id="rId37" Type="http://schemas.openxmlformats.org/officeDocument/2006/relationships/image" Target="../media/image101.png"/><Relationship Id="rId38" Type="http://schemas.openxmlformats.org/officeDocument/2006/relationships/image" Target="../media/image102.png"/><Relationship Id="rId39" Type="http://schemas.openxmlformats.org/officeDocument/2006/relationships/image" Target="../media/image103.png"/><Relationship Id="rId40" Type="http://schemas.openxmlformats.org/officeDocument/2006/relationships/image" Target="../media/image104.png"/><Relationship Id="rId41" Type="http://schemas.openxmlformats.org/officeDocument/2006/relationships/image" Target="../media/image105.png"/><Relationship Id="rId42" Type="http://schemas.openxmlformats.org/officeDocument/2006/relationships/image" Target="../media/image106.png"/><Relationship Id="rId43" Type="http://schemas.openxmlformats.org/officeDocument/2006/relationships/image" Target="../media/image107.png"/><Relationship Id="rId44" Type="http://schemas.openxmlformats.org/officeDocument/2006/relationships/image" Target="../media/image108.png"/><Relationship Id="rId45" Type="http://schemas.openxmlformats.org/officeDocument/2006/relationships/image" Target="../media/image109.png"/></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hyperlink" Target="http://cloud-foundry.meetup.com/" TargetMode="External"/><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7.png"/><Relationship Id="rId11" Type="http://schemas.openxmlformats.org/officeDocument/2006/relationships/image" Target="../media/image130.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08000"/>
            <a:ext cx="9144000" cy="4114800"/>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10" name="TextBox 9"/>
          <p:cNvSpPr txBox="1"/>
          <p:nvPr/>
        </p:nvSpPr>
        <p:spPr>
          <a:xfrm>
            <a:off x="623455" y="1898424"/>
            <a:ext cx="7897090" cy="2025170"/>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Introductions</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Name, Team, Apps</a:t>
            </a:r>
            <a:endParaRPr lang="en-US" sz="2400" b="1" spc="-100" dirty="0">
              <a:solidFill>
                <a:schemeClr val="bg1"/>
              </a:solidFill>
              <a:effectLst>
                <a:outerShdw blurRad="50800" dist="38100" dir="5400000" algn="t" rotWithShape="0">
                  <a:prstClr val="black">
                    <a:alpha val="40000"/>
                  </a:prstClr>
                </a:outerShdw>
              </a:effectLst>
              <a:cs typeface="Arial"/>
            </a:endParaRP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8" name="Picture 7" descr="Walt-disney-symbo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7462" y="120668"/>
            <a:ext cx="1166838" cy="774664"/>
          </a:xfrm>
          <a:prstGeom prst="rect">
            <a:avLst/>
          </a:prstGeom>
        </p:spPr>
      </p:pic>
    </p:spTree>
    <p:extLst>
      <p:ext uri="{BB962C8B-B14F-4D97-AF65-F5344CB8AC3E}">
        <p14:creationId xmlns:p14="http://schemas.microsoft.com/office/powerpoint/2010/main" val="369848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lumMod val="85000"/>
                  </a:schemeClr>
                </a:solidFill>
              </a:rPr>
              <a:t>The </a:t>
            </a:r>
            <a:r>
              <a:rPr lang="en-US" dirty="0" smtClean="0">
                <a:solidFill>
                  <a:schemeClr val="bg1">
                    <a:lumMod val="85000"/>
                  </a:schemeClr>
                </a:solidFill>
              </a:rPr>
              <a:t>Developer </a:t>
            </a:r>
            <a:r>
              <a:rPr lang="en-US" dirty="0" smtClean="0">
                <a:solidFill>
                  <a:srgbClr val="00AE9E"/>
                </a:solidFill>
              </a:rPr>
              <a:t>DREAM </a:t>
            </a:r>
            <a:r>
              <a:rPr lang="en-US" dirty="0" smtClean="0">
                <a:solidFill>
                  <a:schemeClr val="bg1">
                    <a:lumMod val="85000"/>
                  </a:schemeClr>
                </a:solidFill>
              </a:rPr>
              <a:t>Haiku</a:t>
            </a:r>
            <a:r>
              <a:rPr lang="en-US" dirty="0">
                <a:solidFill>
                  <a:schemeClr val="bg1">
                    <a:lumMod val="85000"/>
                  </a:schemeClr>
                </a:solidFill>
              </a:rPr>
              <a:t/>
            </a:r>
            <a:br>
              <a:rPr lang="en-US" dirty="0">
                <a:solidFill>
                  <a:schemeClr val="bg1">
                    <a:lumMod val="85000"/>
                  </a:schemeClr>
                </a:solidFill>
              </a:rPr>
            </a:br>
            <a:endParaRPr lang="en-US" dirty="0">
              <a:solidFill>
                <a:schemeClr val="bg1">
                  <a:lumMod val="85000"/>
                </a:schemeClr>
              </a:solidFill>
            </a:endParaRPr>
          </a:p>
        </p:txBody>
      </p:sp>
      <p:sp>
        <p:nvSpPr>
          <p:cNvPr id="21" name="Rectangle 20"/>
          <p:cNvSpPr/>
          <p:nvPr/>
        </p:nvSpPr>
        <p:spPr>
          <a:xfrm>
            <a:off x="2509217" y="2434192"/>
            <a:ext cx="4144750" cy="461665"/>
          </a:xfrm>
          <a:prstGeom prst="rect">
            <a:avLst/>
          </a:prstGeom>
        </p:spPr>
        <p:txBody>
          <a:bodyPr wrap="square">
            <a:spAutoFit/>
          </a:bodyPr>
          <a:lstStyle/>
          <a:p>
            <a:r>
              <a:rPr lang="en-US" sz="2400" dirty="0" smtClean="0">
                <a:solidFill>
                  <a:schemeClr val="bg1">
                    <a:lumMod val="85000"/>
                  </a:schemeClr>
                </a:solidFill>
                <a:cs typeface="Arial"/>
              </a:rPr>
              <a:t> Run it in the Cloud for me,</a:t>
            </a:r>
            <a:endParaRPr lang="en-US" sz="2400" dirty="0">
              <a:solidFill>
                <a:schemeClr val="bg1">
                  <a:lumMod val="85000"/>
                </a:schemeClr>
              </a:solidFill>
            </a:endParaRPr>
          </a:p>
        </p:txBody>
      </p:sp>
      <p:sp>
        <p:nvSpPr>
          <p:cNvPr id="22" name="Rectangle 21"/>
          <p:cNvSpPr/>
          <p:nvPr/>
        </p:nvSpPr>
        <p:spPr>
          <a:xfrm>
            <a:off x="4269740" y="3240686"/>
            <a:ext cx="3122302" cy="461665"/>
          </a:xfrm>
          <a:prstGeom prst="rect">
            <a:avLst/>
          </a:prstGeom>
        </p:spPr>
        <p:txBody>
          <a:bodyPr wrap="square">
            <a:spAutoFit/>
          </a:bodyPr>
          <a:lstStyle/>
          <a:p>
            <a:r>
              <a:rPr lang="en-US" sz="2400" dirty="0">
                <a:solidFill>
                  <a:srgbClr val="FFC85F"/>
                </a:solidFill>
                <a:cs typeface="Arial"/>
              </a:rPr>
              <a:t> I do not care how   </a:t>
            </a:r>
            <a:endParaRPr lang="en-US" sz="2400" dirty="0">
              <a:solidFill>
                <a:srgbClr val="FFC85F"/>
              </a:solidFill>
            </a:endParaRPr>
          </a:p>
        </p:txBody>
      </p:sp>
      <p:sp>
        <p:nvSpPr>
          <p:cNvPr id="23" name="Rectangle 22"/>
          <p:cNvSpPr/>
          <p:nvPr/>
        </p:nvSpPr>
        <p:spPr>
          <a:xfrm>
            <a:off x="1736682" y="1601293"/>
            <a:ext cx="3830438" cy="461665"/>
          </a:xfrm>
          <a:prstGeom prst="rect">
            <a:avLst/>
          </a:prstGeom>
        </p:spPr>
        <p:txBody>
          <a:bodyPr wrap="square">
            <a:spAutoFit/>
          </a:bodyPr>
          <a:lstStyle/>
          <a:p>
            <a:r>
              <a:rPr lang="en-US" sz="2400" dirty="0">
                <a:solidFill>
                  <a:schemeClr val="bg1">
                    <a:lumMod val="85000"/>
                  </a:schemeClr>
                </a:solidFill>
                <a:cs typeface="Arial"/>
              </a:rPr>
              <a:t>Here is my source code</a:t>
            </a:r>
            <a:r>
              <a:rPr lang="en-US" sz="2400" dirty="0" smtClean="0">
                <a:solidFill>
                  <a:schemeClr val="bg1">
                    <a:lumMod val="85000"/>
                  </a:schemeClr>
                </a:solidFill>
                <a:cs typeface="Arial"/>
              </a:rPr>
              <a:t>,</a:t>
            </a:r>
            <a:endParaRPr lang="en-US" sz="2400" dirty="0">
              <a:solidFill>
                <a:schemeClr val="bg1">
                  <a:lumMod val="85000"/>
                </a:schemeClr>
              </a:solidFill>
              <a:cs typeface="Arial"/>
            </a:endParaRPr>
          </a:p>
        </p:txBody>
      </p:sp>
    </p:spTree>
    <p:extLst>
      <p:ext uri="{BB962C8B-B14F-4D97-AF65-F5344CB8AC3E}">
        <p14:creationId xmlns:p14="http://schemas.microsoft.com/office/powerpoint/2010/main" val="2887065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2289938" y="881682"/>
            <a:ext cx="1192671" cy="109567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sz="3200" dirty="0">
                <a:solidFill>
                  <a:srgbClr val="D9D9D9"/>
                </a:solidFill>
              </a:rPr>
              <a:t>Software </a:t>
            </a:r>
            <a:r>
              <a:rPr lang="en-US" sz="3200" dirty="0" smtClean="0">
                <a:solidFill>
                  <a:srgbClr val="D9D9D9"/>
                </a:solidFill>
              </a:rPr>
              <a:t>is </a:t>
            </a:r>
            <a:r>
              <a:rPr lang="en-US" sz="3200" dirty="0" smtClean="0">
                <a:solidFill>
                  <a:srgbClr val="00AE9E"/>
                </a:solidFill>
              </a:rPr>
              <a:t>EVOLVING</a:t>
            </a:r>
            <a:endParaRPr lang="en-US" sz="3200" dirty="0">
              <a:solidFill>
                <a:srgbClr val="00AE9E"/>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11</a:t>
            </a:fld>
            <a:endParaRPr lang="en-US"/>
          </a:p>
        </p:txBody>
      </p:sp>
      <p:pic>
        <p:nvPicPr>
          <p:cNvPr id="5" name="Picture 4"/>
          <p:cNvPicPr>
            <a:picLocks noChangeAspect="1"/>
          </p:cNvPicPr>
          <p:nvPr/>
        </p:nvPicPr>
        <p:blipFill rotWithShape="1">
          <a:blip r:embed="rId3"/>
          <a:srcRect b="13308"/>
          <a:stretch/>
        </p:blipFill>
        <p:spPr>
          <a:xfrm>
            <a:off x="339094" y="995504"/>
            <a:ext cx="1546468" cy="833728"/>
          </a:xfrm>
          <a:prstGeom prst="rect">
            <a:avLst/>
          </a:prstGeom>
        </p:spPr>
      </p:pic>
      <p:pic>
        <p:nvPicPr>
          <p:cNvPr id="7" name="Picture 6"/>
          <p:cNvPicPr>
            <a:picLocks noChangeAspect="1"/>
          </p:cNvPicPr>
          <p:nvPr/>
        </p:nvPicPr>
        <p:blipFill>
          <a:blip r:embed="rId4"/>
          <a:stretch>
            <a:fillRect/>
          </a:stretch>
        </p:blipFill>
        <p:spPr>
          <a:xfrm>
            <a:off x="7224935" y="2239657"/>
            <a:ext cx="1292364" cy="1292364"/>
          </a:xfrm>
          <a:prstGeom prst="rect">
            <a:avLst/>
          </a:prstGeom>
        </p:spPr>
      </p:pic>
      <p:pic>
        <p:nvPicPr>
          <p:cNvPr id="8" name="Picture 7"/>
          <p:cNvPicPr>
            <a:picLocks noChangeAspect="1"/>
          </p:cNvPicPr>
          <p:nvPr/>
        </p:nvPicPr>
        <p:blipFill>
          <a:blip r:embed="rId5"/>
          <a:stretch>
            <a:fillRect/>
          </a:stretch>
        </p:blipFill>
        <p:spPr>
          <a:xfrm>
            <a:off x="6764640" y="3840342"/>
            <a:ext cx="786796" cy="786794"/>
          </a:xfrm>
          <a:prstGeom prst="rect">
            <a:avLst/>
          </a:prstGeom>
        </p:spPr>
      </p:pic>
      <p:pic>
        <p:nvPicPr>
          <p:cNvPr id="9" name="Picture 8"/>
          <p:cNvPicPr>
            <a:picLocks noChangeAspect="1"/>
          </p:cNvPicPr>
          <p:nvPr/>
        </p:nvPicPr>
        <p:blipFill>
          <a:blip r:embed="rId6"/>
          <a:stretch>
            <a:fillRect/>
          </a:stretch>
        </p:blipFill>
        <p:spPr>
          <a:xfrm>
            <a:off x="181764" y="2253746"/>
            <a:ext cx="2979216" cy="973667"/>
          </a:xfrm>
          <a:prstGeom prst="rect">
            <a:avLst/>
          </a:prstGeom>
        </p:spPr>
      </p:pic>
      <p:pic>
        <p:nvPicPr>
          <p:cNvPr id="10" name="Picture 9"/>
          <p:cNvPicPr>
            <a:picLocks noChangeAspect="1"/>
          </p:cNvPicPr>
          <p:nvPr/>
        </p:nvPicPr>
        <p:blipFill>
          <a:blip r:embed="rId7"/>
          <a:stretch>
            <a:fillRect/>
          </a:stretch>
        </p:blipFill>
        <p:spPr>
          <a:xfrm>
            <a:off x="2499337" y="995504"/>
            <a:ext cx="929673" cy="820758"/>
          </a:xfrm>
          <a:prstGeom prst="rect">
            <a:avLst/>
          </a:prstGeom>
        </p:spPr>
      </p:pic>
      <p:grpSp>
        <p:nvGrpSpPr>
          <p:cNvPr id="12" name="Group 11"/>
          <p:cNvGrpSpPr/>
          <p:nvPr/>
        </p:nvGrpSpPr>
        <p:grpSpPr>
          <a:xfrm>
            <a:off x="3611008" y="1835483"/>
            <a:ext cx="1757271" cy="1769700"/>
            <a:chOff x="3741107" y="1348856"/>
            <a:chExt cx="1757271" cy="1769700"/>
          </a:xfrm>
        </p:grpSpPr>
        <p:sp>
          <p:nvSpPr>
            <p:cNvPr id="11" name="Rounded Rectangle 10"/>
            <p:cNvSpPr/>
            <p:nvPr/>
          </p:nvSpPr>
          <p:spPr>
            <a:xfrm>
              <a:off x="3741107" y="1348856"/>
              <a:ext cx="1757271" cy="176970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8"/>
            <a:stretch>
              <a:fillRect/>
            </a:stretch>
          </p:blipFill>
          <p:spPr>
            <a:xfrm>
              <a:off x="3842275" y="1451210"/>
              <a:ext cx="1578428" cy="1578428"/>
            </a:xfrm>
            <a:prstGeom prst="rect">
              <a:avLst/>
            </a:prstGeom>
          </p:spPr>
        </p:pic>
      </p:grpSp>
      <p:sp>
        <p:nvSpPr>
          <p:cNvPr id="14" name="TextBox 13"/>
          <p:cNvSpPr txBox="1"/>
          <p:nvPr/>
        </p:nvSpPr>
        <p:spPr>
          <a:xfrm>
            <a:off x="6288731" y="4468977"/>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grpSp>
        <p:nvGrpSpPr>
          <p:cNvPr id="20" name="Group 19"/>
          <p:cNvGrpSpPr/>
          <p:nvPr/>
        </p:nvGrpSpPr>
        <p:grpSpPr>
          <a:xfrm>
            <a:off x="6033125" y="451527"/>
            <a:ext cx="2686788" cy="1383956"/>
            <a:chOff x="5860671" y="702930"/>
            <a:chExt cx="2686788" cy="1383956"/>
          </a:xfrm>
        </p:grpSpPr>
        <p:sp>
          <p:nvSpPr>
            <p:cNvPr id="16" name="Rounded Rectangle 15"/>
            <p:cNvSpPr/>
            <p:nvPr/>
          </p:nvSpPr>
          <p:spPr>
            <a:xfrm>
              <a:off x="6592186" y="702930"/>
              <a:ext cx="1116419" cy="107507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Shape 1051"/>
            <p:cNvPicPr preferRelativeResize="0"/>
            <p:nvPr/>
          </p:nvPicPr>
          <p:blipFill rotWithShape="1">
            <a:blip r:embed="rId9">
              <a:alphaModFix/>
            </a:blip>
            <a:srcRect/>
            <a:stretch/>
          </p:blipFill>
          <p:spPr>
            <a:xfrm>
              <a:off x="6639954" y="765942"/>
              <a:ext cx="987420" cy="951612"/>
            </a:xfrm>
            <a:prstGeom prst="rect">
              <a:avLst/>
            </a:prstGeom>
            <a:noFill/>
            <a:ln>
              <a:noFill/>
            </a:ln>
          </p:spPr>
        </p:pic>
        <p:sp>
          <p:nvSpPr>
            <p:cNvPr id="15" name="TextBox 14"/>
            <p:cNvSpPr txBox="1"/>
            <p:nvPr/>
          </p:nvSpPr>
          <p:spPr>
            <a:xfrm>
              <a:off x="5860671"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grpSp>
      <p:pic>
        <p:nvPicPr>
          <p:cNvPr id="4" name="Picture 3"/>
          <p:cNvPicPr>
            <a:picLocks noChangeAspect="1"/>
          </p:cNvPicPr>
          <p:nvPr/>
        </p:nvPicPr>
        <p:blipFill>
          <a:blip r:embed="rId10"/>
          <a:stretch>
            <a:fillRect/>
          </a:stretch>
        </p:blipFill>
        <p:spPr>
          <a:xfrm>
            <a:off x="181764" y="3328581"/>
            <a:ext cx="2979216" cy="1483221"/>
          </a:xfrm>
          <a:prstGeom prst="rect">
            <a:avLst/>
          </a:prstGeom>
        </p:spPr>
      </p:pic>
      <p:pic>
        <p:nvPicPr>
          <p:cNvPr id="18" name="Picture 17"/>
          <p:cNvPicPr>
            <a:picLocks noChangeAspect="1"/>
          </p:cNvPicPr>
          <p:nvPr/>
        </p:nvPicPr>
        <p:blipFill>
          <a:blip r:embed="rId11"/>
          <a:stretch>
            <a:fillRect/>
          </a:stretch>
        </p:blipFill>
        <p:spPr>
          <a:xfrm>
            <a:off x="5593612" y="2926194"/>
            <a:ext cx="1390237" cy="602437"/>
          </a:xfrm>
          <a:prstGeom prst="rect">
            <a:avLst/>
          </a:prstGeom>
        </p:spPr>
      </p:pic>
      <p:pic>
        <p:nvPicPr>
          <p:cNvPr id="19" name="Picture 18"/>
          <p:cNvPicPr>
            <a:picLocks noChangeAspect="1"/>
          </p:cNvPicPr>
          <p:nvPr/>
        </p:nvPicPr>
        <p:blipFill>
          <a:blip r:embed="rId12"/>
          <a:stretch>
            <a:fillRect/>
          </a:stretch>
        </p:blipFill>
        <p:spPr>
          <a:xfrm>
            <a:off x="3429010" y="3993766"/>
            <a:ext cx="2624667" cy="818036"/>
          </a:xfrm>
          <a:prstGeom prst="rect">
            <a:avLst/>
          </a:prstGeom>
        </p:spPr>
      </p:pic>
      <p:pic>
        <p:nvPicPr>
          <p:cNvPr id="21" name="Picture 20"/>
          <p:cNvPicPr>
            <a:picLocks noChangeAspect="1"/>
          </p:cNvPicPr>
          <p:nvPr/>
        </p:nvPicPr>
        <p:blipFill>
          <a:blip r:embed="rId13"/>
          <a:stretch>
            <a:fillRect/>
          </a:stretch>
        </p:blipFill>
        <p:spPr>
          <a:xfrm>
            <a:off x="8167000" y="3836950"/>
            <a:ext cx="743650" cy="743650"/>
          </a:xfrm>
          <a:prstGeom prst="rect">
            <a:avLst/>
          </a:prstGeom>
        </p:spPr>
      </p:pic>
      <p:pic>
        <p:nvPicPr>
          <p:cNvPr id="22" name="Picture 21"/>
          <p:cNvPicPr>
            <a:picLocks noChangeAspect="1"/>
          </p:cNvPicPr>
          <p:nvPr/>
        </p:nvPicPr>
        <p:blipFill>
          <a:blip r:embed="rId14"/>
          <a:stretch>
            <a:fillRect/>
          </a:stretch>
        </p:blipFill>
        <p:spPr>
          <a:xfrm>
            <a:off x="4841791" y="496598"/>
            <a:ext cx="1211886" cy="1211886"/>
          </a:xfrm>
          <a:prstGeom prst="rect">
            <a:avLst/>
          </a:prstGeom>
        </p:spPr>
      </p:pic>
    </p:spTree>
    <p:extLst>
      <p:ext uri="{BB962C8B-B14F-4D97-AF65-F5344CB8AC3E}">
        <p14:creationId xmlns:p14="http://schemas.microsoft.com/office/powerpoint/2010/main" val="531373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lumMod val="85000"/>
                  </a:schemeClr>
                </a:solidFill>
              </a:rPr>
              <a:t>The </a:t>
            </a:r>
            <a:r>
              <a:rPr lang="en-US" dirty="0" smtClean="0">
                <a:solidFill>
                  <a:schemeClr val="bg1">
                    <a:lumMod val="85000"/>
                  </a:schemeClr>
                </a:solidFill>
              </a:rPr>
              <a:t>IT Operator </a:t>
            </a:r>
            <a:r>
              <a:rPr lang="en-US" dirty="0" smtClean="0">
                <a:solidFill>
                  <a:srgbClr val="00AE9E"/>
                </a:solidFill>
              </a:rPr>
              <a:t>REALITY</a:t>
            </a:r>
            <a:r>
              <a:rPr lang="en-US" dirty="0">
                <a:solidFill>
                  <a:schemeClr val="bg1">
                    <a:lumMod val="85000"/>
                  </a:schemeClr>
                </a:solidFill>
              </a:rPr>
              <a:t/>
            </a:r>
            <a:br>
              <a:rPr lang="en-US" dirty="0">
                <a:solidFill>
                  <a:schemeClr val="bg1">
                    <a:lumMod val="85000"/>
                  </a:schemeClr>
                </a:solidFill>
              </a:rPr>
            </a:br>
            <a:endParaRPr lang="en-US" dirty="0">
              <a:solidFill>
                <a:schemeClr val="bg1">
                  <a:lumMod val="85000"/>
                </a:schemeClr>
              </a:solidFill>
            </a:endParaRPr>
          </a:p>
        </p:txBody>
      </p:sp>
      <p:sp>
        <p:nvSpPr>
          <p:cNvPr id="21" name="Rectangle 20"/>
          <p:cNvSpPr/>
          <p:nvPr/>
        </p:nvSpPr>
        <p:spPr>
          <a:xfrm>
            <a:off x="2782938" y="2162416"/>
            <a:ext cx="4144750" cy="461665"/>
          </a:xfrm>
          <a:prstGeom prst="rect">
            <a:avLst/>
          </a:prstGeom>
        </p:spPr>
        <p:txBody>
          <a:bodyPr wrap="square">
            <a:spAutoFit/>
          </a:bodyPr>
          <a:lstStyle/>
          <a:p>
            <a:r>
              <a:rPr lang="en-US" sz="2400" dirty="0">
                <a:solidFill>
                  <a:schemeClr val="bg1">
                    <a:lumMod val="85000"/>
                  </a:schemeClr>
                </a:solidFill>
              </a:rPr>
              <a:t>That's only </a:t>
            </a:r>
            <a:r>
              <a:rPr lang="en-US" sz="2400" dirty="0" smtClean="0">
                <a:solidFill>
                  <a:schemeClr val="bg1">
                    <a:lumMod val="85000"/>
                  </a:schemeClr>
                </a:solidFill>
              </a:rPr>
              <a:t>Day One</a:t>
            </a:r>
            <a:endParaRPr lang="en-US" sz="2400" dirty="0">
              <a:solidFill>
                <a:schemeClr val="bg1">
                  <a:lumMod val="85000"/>
                </a:schemeClr>
              </a:solidFill>
              <a:cs typeface="Arial"/>
            </a:endParaRPr>
          </a:p>
        </p:txBody>
      </p:sp>
      <p:sp>
        <p:nvSpPr>
          <p:cNvPr id="22" name="Rectangle 21"/>
          <p:cNvSpPr/>
          <p:nvPr/>
        </p:nvSpPr>
        <p:spPr>
          <a:xfrm>
            <a:off x="1094200" y="3062475"/>
            <a:ext cx="6446758" cy="461665"/>
          </a:xfrm>
          <a:prstGeom prst="rect">
            <a:avLst/>
          </a:prstGeom>
        </p:spPr>
        <p:txBody>
          <a:bodyPr wrap="square">
            <a:spAutoFit/>
          </a:bodyPr>
          <a:lstStyle/>
          <a:p>
            <a:r>
              <a:rPr lang="en-US" sz="2400" dirty="0">
                <a:solidFill>
                  <a:srgbClr val="FFC85F"/>
                </a:solidFill>
                <a:cs typeface="Arial"/>
              </a:rPr>
              <a:t>You have to deploy again </a:t>
            </a:r>
            <a:r>
              <a:rPr lang="en-US" sz="2400" dirty="0" smtClean="0">
                <a:solidFill>
                  <a:srgbClr val="FFC85F"/>
                </a:solidFill>
                <a:cs typeface="Arial"/>
              </a:rPr>
              <a:t>and again and again</a:t>
            </a:r>
            <a:endParaRPr lang="en-US" sz="2400" dirty="0">
              <a:solidFill>
                <a:srgbClr val="FFC85F"/>
              </a:solidFill>
            </a:endParaRPr>
          </a:p>
        </p:txBody>
      </p:sp>
      <p:sp>
        <p:nvSpPr>
          <p:cNvPr id="23" name="Rectangle 22"/>
          <p:cNvSpPr/>
          <p:nvPr/>
        </p:nvSpPr>
        <p:spPr>
          <a:xfrm>
            <a:off x="1470744" y="1276833"/>
            <a:ext cx="5663181" cy="461665"/>
          </a:xfrm>
          <a:prstGeom prst="rect">
            <a:avLst/>
          </a:prstGeom>
        </p:spPr>
        <p:txBody>
          <a:bodyPr wrap="square">
            <a:spAutoFit/>
          </a:bodyPr>
          <a:lstStyle/>
          <a:p>
            <a:r>
              <a:rPr lang="en-US" sz="2400" dirty="0" smtClean="0">
                <a:solidFill>
                  <a:srgbClr val="D9D9D9"/>
                </a:solidFill>
              </a:rPr>
              <a:t>It's </a:t>
            </a:r>
            <a:r>
              <a:rPr lang="en-US" sz="2400" dirty="0">
                <a:solidFill>
                  <a:srgbClr val="D9D9D9"/>
                </a:solidFill>
              </a:rPr>
              <a:t>not enough just to deploy </a:t>
            </a:r>
            <a:r>
              <a:rPr lang="en-US" sz="2400" dirty="0" smtClean="0">
                <a:solidFill>
                  <a:srgbClr val="D9D9D9"/>
                </a:solidFill>
              </a:rPr>
              <a:t>something </a:t>
            </a:r>
            <a:endParaRPr lang="en-US" sz="2400" dirty="0">
              <a:solidFill>
                <a:srgbClr val="D9D9D9"/>
              </a:solidFill>
              <a:cs typeface="Arial"/>
            </a:endParaRPr>
          </a:p>
        </p:txBody>
      </p:sp>
    </p:spTree>
    <p:extLst>
      <p:ext uri="{BB962C8B-B14F-4D97-AF65-F5344CB8AC3E}">
        <p14:creationId xmlns:p14="http://schemas.microsoft.com/office/powerpoint/2010/main" val="10169153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13</a:t>
            </a:fld>
            <a:endParaRPr lang="en-US"/>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 name="TextBox 6"/>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0" name="TextBox 9"/>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3" name="TextBox 1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8</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6" name="TextBox 15"/>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6</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Nearly </a:t>
            </a:r>
            <a:br>
              <a:rPr lang="en-US" b="1" dirty="0" smtClean="0">
                <a:solidFill>
                  <a:schemeClr val="bg1">
                    <a:lumMod val="85000"/>
                  </a:schemeClr>
                </a:solidFill>
                <a:latin typeface="Arial"/>
                <a:cs typeface="Arial"/>
                <a:sym typeface="Helvetica Light"/>
              </a:rPr>
            </a:br>
            <a:r>
              <a:rPr lang="en-US" b="1" dirty="0" smtClean="0">
                <a:solidFill>
                  <a:schemeClr val="bg1">
                    <a:lumMod val="85000"/>
                  </a:schemeClr>
                </a:solidFill>
                <a:latin typeface="Arial"/>
                <a:cs typeface="Arial"/>
                <a:sym typeface="Helvetica Light"/>
              </a:rPr>
              <a:t>6 months </a:t>
            </a:r>
            <a:br>
              <a:rPr lang="en-US" b="1" dirty="0" smtClean="0">
                <a:solidFill>
                  <a:schemeClr val="bg1">
                    <a:lumMod val="85000"/>
                  </a:schemeClr>
                </a:solidFill>
                <a:latin typeface="Arial"/>
                <a:cs typeface="Arial"/>
                <a:sym typeface="Helvetica Light"/>
              </a:rPr>
            </a:br>
            <a:r>
              <a:rPr lang="en-US" b="1" dirty="0" smtClean="0">
                <a:solidFill>
                  <a:schemeClr val="bg1">
                    <a:lumMod val="85000"/>
                  </a:schemeClr>
                </a:solidFill>
                <a:latin typeface="Arial"/>
                <a:cs typeface="Arial"/>
                <a:sym typeface="Helvetica Light"/>
              </a:rPr>
              <a:t>later</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3" name="TextBox 32"/>
            <p:cNvSpPr txBox="1"/>
            <p:nvPr/>
          </p:nvSpPr>
          <p:spPr>
            <a:xfrm>
              <a:off x="2141890" y="729102"/>
              <a:ext cx="568171"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30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7" name="Group 36"/>
          <p:cNvGrpSpPr/>
          <p:nvPr/>
        </p:nvGrpSpPr>
        <p:grpSpPr>
          <a:xfrm>
            <a:off x="3997459" y="3213393"/>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0" name="Group 39"/>
          <p:cNvGrpSpPr/>
          <p:nvPr/>
        </p:nvGrpSpPr>
        <p:grpSpPr>
          <a:xfrm>
            <a:off x="5432503" y="3222577"/>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60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5" name="TextBox 44"/>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cxnSp>
        <p:nvCxnSpPr>
          <p:cNvPr id="47" name="Straight Arrow Connector 46"/>
          <p:cNvCxnSpPr/>
          <p:nvPr/>
        </p:nvCxnSpPr>
        <p:spPr>
          <a:xfrm>
            <a:off x="1786204" y="20496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1123583" y="20344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223142"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660080"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6097018"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786204"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223142"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660080"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6097018"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chemeClr val="bg1">
                    <a:lumMod val="85000"/>
                  </a:schemeClr>
                </a:solidFill>
                <a:ea typeface="+mj-ea"/>
                <a:cs typeface="Arial"/>
              </a:rPr>
              <a:t>IT Ops Spends </a:t>
            </a:r>
            <a:r>
              <a:rPr lang="en-US" sz="2800" b="1" dirty="0">
                <a:solidFill>
                  <a:srgbClr val="F2F2F2"/>
                </a:solidFill>
                <a:ea typeface="+mj-ea"/>
                <a:cs typeface="Arial"/>
              </a:rPr>
              <a:t>T</a:t>
            </a:r>
            <a:r>
              <a:rPr lang="en-US" sz="2800" b="1" dirty="0" smtClean="0">
                <a:solidFill>
                  <a:srgbClr val="F2F2F2"/>
                </a:solidFill>
                <a:ea typeface="+mj-ea"/>
                <a:cs typeface="Arial"/>
              </a:rPr>
              <a:t>ime</a:t>
            </a:r>
            <a:r>
              <a:rPr lang="en-US" sz="2800" b="1" dirty="0" smtClean="0">
                <a:solidFill>
                  <a:schemeClr val="accent2"/>
                </a:solidFill>
                <a:ea typeface="+mj-ea"/>
                <a:cs typeface="Arial"/>
              </a:rPr>
              <a:t> </a:t>
            </a:r>
            <a:r>
              <a:rPr lang="en-US" sz="2800" b="1" dirty="0">
                <a:solidFill>
                  <a:schemeClr val="accent2"/>
                </a:solidFill>
                <a:ea typeface="+mj-ea"/>
                <a:cs typeface="Arial"/>
              </a:rPr>
              <a:t>B</a:t>
            </a:r>
            <a:r>
              <a:rPr lang="en-US" sz="2800" b="1" dirty="0" smtClean="0">
                <a:solidFill>
                  <a:schemeClr val="accent2"/>
                </a:solidFill>
                <a:ea typeface="+mj-ea"/>
                <a:cs typeface="Arial"/>
              </a:rPr>
              <a:t>uilding </a:t>
            </a:r>
            <a:r>
              <a:rPr lang="en-US" sz="2800" b="1" dirty="0">
                <a:solidFill>
                  <a:schemeClr val="accent2"/>
                </a:solidFill>
                <a:ea typeface="+mj-ea"/>
                <a:cs typeface="Arial"/>
              </a:rPr>
              <a:t>S</a:t>
            </a:r>
            <a:r>
              <a:rPr lang="en-US" sz="2800" b="1" dirty="0" smtClean="0">
                <a:solidFill>
                  <a:schemeClr val="accent2"/>
                </a:solidFill>
                <a:ea typeface="+mj-ea"/>
                <a:cs typeface="Arial"/>
              </a:rPr>
              <a:t>nowflakes</a:t>
            </a:r>
            <a:endParaRPr lang="en-US" dirty="0">
              <a:solidFill>
                <a:schemeClr val="accent2"/>
              </a:solidFill>
            </a:endParaRPr>
          </a:p>
        </p:txBody>
      </p:sp>
      <p:grpSp>
        <p:nvGrpSpPr>
          <p:cNvPr id="61" name="Group 60"/>
          <p:cNvGrpSpPr/>
          <p:nvPr/>
        </p:nvGrpSpPr>
        <p:grpSpPr>
          <a:xfrm>
            <a:off x="1127321" y="1702682"/>
            <a:ext cx="662621" cy="663615"/>
            <a:chOff x="1997667" y="627704"/>
            <a:chExt cx="879729" cy="881051"/>
          </a:xfrm>
          <a:solidFill>
            <a:schemeClr val="accent1"/>
          </a:solidFill>
        </p:grpSpPr>
        <p:sp>
          <p:nvSpPr>
            <p:cNvPr id="62" name="Oval 6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3" name="TextBox 62"/>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FFFF00"/>
                  </a:solidFill>
                  <a:effectLst/>
                  <a:uFillTx/>
                  <a:latin typeface="Arial"/>
                  <a:ea typeface="+mn-ea"/>
                  <a:cs typeface="Arial"/>
                  <a:sym typeface="Helvetica Light"/>
                </a:rPr>
                <a:t>0</a:t>
              </a:r>
              <a:endParaRPr kumimoji="0" lang="en-US" sz="2400" b="1" i="0" u="none" strike="noStrike" cap="none" spc="0" normalizeH="0" baseline="0" dirty="0">
                <a:ln>
                  <a:noFill/>
                </a:ln>
                <a:solidFill>
                  <a:srgbClr val="FFFF00"/>
                </a:solidFill>
                <a:effectLst/>
                <a:uFillTx/>
                <a:latin typeface="Arial"/>
                <a:ea typeface="+mn-ea"/>
                <a:cs typeface="Arial"/>
                <a:sym typeface="Helvetica Light"/>
              </a:endParaRPr>
            </a:p>
          </p:txBody>
        </p:sp>
      </p:grpSp>
      <p:grpSp>
        <p:nvGrpSpPr>
          <p:cNvPr id="64" name="Group 63"/>
          <p:cNvGrpSpPr/>
          <p:nvPr/>
        </p:nvGrpSpPr>
        <p:grpSpPr>
          <a:xfrm>
            <a:off x="2560521" y="1711147"/>
            <a:ext cx="662621" cy="663615"/>
            <a:chOff x="1997667" y="627704"/>
            <a:chExt cx="879729" cy="881051"/>
          </a:xfrm>
          <a:solidFill>
            <a:schemeClr val="accent1"/>
          </a:solidFill>
        </p:grpSpPr>
        <p:sp>
          <p:nvSpPr>
            <p:cNvPr id="65" name="Oval 6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6" name="TextBox 65"/>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FFFF00"/>
                  </a:solidFill>
                  <a:effectLst/>
                  <a:uFillTx/>
                  <a:latin typeface="Arial"/>
                  <a:ea typeface="+mn-ea"/>
                  <a:cs typeface="Arial"/>
                  <a:sym typeface="Helvetica Light"/>
                </a:rPr>
                <a:t>0</a:t>
              </a:r>
              <a:endParaRPr kumimoji="0" lang="en-US" sz="2400" b="1" i="0" u="none" strike="noStrike" cap="none" spc="0" normalizeH="0" baseline="0" dirty="0">
                <a:ln>
                  <a:noFill/>
                </a:ln>
                <a:solidFill>
                  <a:srgbClr val="FFFF00"/>
                </a:solidFill>
                <a:effectLst/>
                <a:uFillTx/>
                <a:latin typeface="Arial"/>
                <a:ea typeface="+mn-ea"/>
                <a:cs typeface="Arial"/>
                <a:sym typeface="Helvetica Light"/>
              </a:endParaRPr>
            </a:p>
          </p:txBody>
        </p:sp>
      </p:grpSp>
      <p:grpSp>
        <p:nvGrpSpPr>
          <p:cNvPr id="67" name="Group 66"/>
          <p:cNvGrpSpPr/>
          <p:nvPr/>
        </p:nvGrpSpPr>
        <p:grpSpPr>
          <a:xfrm>
            <a:off x="3986804" y="1702682"/>
            <a:ext cx="662621" cy="663615"/>
            <a:chOff x="1997667" y="627704"/>
            <a:chExt cx="879729" cy="881051"/>
          </a:xfrm>
          <a:solidFill>
            <a:schemeClr val="accent1"/>
          </a:solidFill>
        </p:grpSpPr>
        <p:sp>
          <p:nvSpPr>
            <p:cNvPr id="68" name="Oval 6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9" name="TextBox 68"/>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FFFF00"/>
                  </a:solidFill>
                  <a:effectLst/>
                  <a:uFillTx/>
                  <a:latin typeface="Arial"/>
                  <a:ea typeface="+mn-ea"/>
                  <a:cs typeface="Arial"/>
                  <a:sym typeface="Helvetica Light"/>
                </a:rPr>
                <a:t>0</a:t>
              </a:r>
              <a:endParaRPr kumimoji="0" lang="en-US" sz="2400" b="1" i="0" u="none" strike="noStrike" cap="none" spc="0" normalizeH="0" baseline="0" dirty="0">
                <a:ln>
                  <a:noFill/>
                </a:ln>
                <a:solidFill>
                  <a:srgbClr val="FFFF00"/>
                </a:solidFill>
                <a:effectLst/>
                <a:uFillTx/>
                <a:latin typeface="Arial"/>
                <a:ea typeface="+mn-ea"/>
                <a:cs typeface="Arial"/>
                <a:sym typeface="Helvetica Light"/>
              </a:endParaRPr>
            </a:p>
          </p:txBody>
        </p:sp>
      </p:grpSp>
      <p:grpSp>
        <p:nvGrpSpPr>
          <p:cNvPr id="70" name="Group 69"/>
          <p:cNvGrpSpPr/>
          <p:nvPr/>
        </p:nvGrpSpPr>
        <p:grpSpPr>
          <a:xfrm>
            <a:off x="5434397" y="1702682"/>
            <a:ext cx="662621" cy="663615"/>
            <a:chOff x="1997667" y="627704"/>
            <a:chExt cx="879729" cy="881051"/>
          </a:xfrm>
          <a:solidFill>
            <a:schemeClr val="accent1"/>
          </a:solidFill>
        </p:grpSpPr>
        <p:sp>
          <p:nvSpPr>
            <p:cNvPr id="71" name="Oval 7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2" name="TextBox 71"/>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FFFF00"/>
                  </a:solidFill>
                  <a:effectLst/>
                  <a:uFillTx/>
                  <a:latin typeface="Arial"/>
                  <a:ea typeface="+mn-ea"/>
                  <a:cs typeface="Arial"/>
                  <a:sym typeface="Helvetica Light"/>
                </a:rPr>
                <a:t>0</a:t>
              </a:r>
              <a:endParaRPr kumimoji="0" lang="en-US" sz="2400" b="1" i="0" u="none" strike="noStrike" cap="none" spc="0" normalizeH="0" baseline="0" dirty="0">
                <a:ln>
                  <a:noFill/>
                </a:ln>
                <a:solidFill>
                  <a:srgbClr val="FFFF00"/>
                </a:solidFill>
                <a:effectLst/>
                <a:uFillTx/>
                <a:latin typeface="Arial"/>
                <a:ea typeface="+mn-ea"/>
                <a:cs typeface="Arial"/>
                <a:sym typeface="Helvetica Light"/>
              </a:endParaRPr>
            </a:p>
          </p:txBody>
        </p:sp>
      </p:grpSp>
      <p:grpSp>
        <p:nvGrpSpPr>
          <p:cNvPr id="73" name="Group 72"/>
          <p:cNvGrpSpPr/>
          <p:nvPr/>
        </p:nvGrpSpPr>
        <p:grpSpPr>
          <a:xfrm>
            <a:off x="6871335" y="1702681"/>
            <a:ext cx="662621" cy="663615"/>
            <a:chOff x="1997667" y="627704"/>
            <a:chExt cx="879729" cy="881051"/>
          </a:xfrm>
          <a:solidFill>
            <a:schemeClr val="accent1"/>
          </a:solidFill>
        </p:grpSpPr>
        <p:sp>
          <p:nvSpPr>
            <p:cNvPr id="74" name="Oval 7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5" name="TextBox 74"/>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FFFF00"/>
                  </a:solidFill>
                  <a:effectLst/>
                  <a:uFillTx/>
                  <a:latin typeface="Arial"/>
                  <a:ea typeface="+mn-ea"/>
                  <a:cs typeface="Arial"/>
                  <a:sym typeface="Helvetica Light"/>
                </a:rPr>
                <a:t>0</a:t>
              </a:r>
              <a:endParaRPr kumimoji="0" lang="en-US" sz="2400" b="1" i="0" u="none" strike="noStrike" cap="none" spc="0" normalizeH="0" baseline="0" dirty="0">
                <a:ln>
                  <a:noFill/>
                </a:ln>
                <a:solidFill>
                  <a:srgbClr val="FFFF00"/>
                </a:solidFill>
                <a:effectLst/>
                <a:uFillTx/>
                <a:latin typeface="Arial"/>
                <a:ea typeface="+mn-ea"/>
                <a:cs typeface="Arial"/>
                <a:sym typeface="Helvetica Light"/>
              </a:endParaRPr>
            </a:p>
          </p:txBody>
        </p:sp>
      </p:grpSp>
      <p:grpSp>
        <p:nvGrpSpPr>
          <p:cNvPr id="76" name="Group 75"/>
          <p:cNvGrpSpPr/>
          <p:nvPr/>
        </p:nvGrpSpPr>
        <p:grpSpPr>
          <a:xfrm>
            <a:off x="1123583" y="3213393"/>
            <a:ext cx="662621" cy="663615"/>
            <a:chOff x="1997667" y="627704"/>
            <a:chExt cx="879729" cy="881051"/>
          </a:xfrm>
          <a:solidFill>
            <a:schemeClr val="accent1"/>
          </a:solidFill>
        </p:grpSpPr>
        <p:sp>
          <p:nvSpPr>
            <p:cNvPr id="77" name="Oval 76"/>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8" name="TextBox 77"/>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FFFF00"/>
                  </a:solidFill>
                  <a:effectLst/>
                  <a:uFillTx/>
                  <a:latin typeface="Arial"/>
                  <a:ea typeface="+mn-ea"/>
                  <a:cs typeface="Arial"/>
                  <a:sym typeface="Helvetica Light"/>
                </a:rPr>
                <a:t>0</a:t>
              </a:r>
              <a:endParaRPr kumimoji="0" lang="en-US" sz="2400" b="1" i="0" u="none" strike="noStrike" cap="none" spc="0" normalizeH="0" baseline="0" dirty="0">
                <a:ln>
                  <a:noFill/>
                </a:ln>
                <a:solidFill>
                  <a:srgbClr val="FFFF00"/>
                </a:solidFill>
                <a:effectLst/>
                <a:uFillTx/>
                <a:latin typeface="Arial"/>
                <a:ea typeface="+mn-ea"/>
                <a:cs typeface="Arial"/>
                <a:sym typeface="Helvetica Light"/>
              </a:endParaRPr>
            </a:p>
          </p:txBody>
        </p:sp>
      </p:grpSp>
      <p:grpSp>
        <p:nvGrpSpPr>
          <p:cNvPr id="85" name="Group 84"/>
          <p:cNvGrpSpPr/>
          <p:nvPr/>
        </p:nvGrpSpPr>
        <p:grpSpPr>
          <a:xfrm>
            <a:off x="5404303" y="3218092"/>
            <a:ext cx="701614" cy="663615"/>
            <a:chOff x="1960227" y="627704"/>
            <a:chExt cx="931498" cy="881051"/>
          </a:xfrm>
          <a:solidFill>
            <a:schemeClr val="accent1"/>
          </a:solidFill>
        </p:grpSpPr>
        <p:sp>
          <p:nvSpPr>
            <p:cNvPr id="86" name="Oval 85"/>
            <p:cNvSpPr/>
            <p:nvPr/>
          </p:nvSpPr>
          <p:spPr>
            <a:xfrm>
              <a:off x="1997667" y="627704"/>
              <a:ext cx="879729" cy="881051"/>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87" name="TextBox 86"/>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0.02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8" name="Group 87"/>
          <p:cNvGrpSpPr/>
          <p:nvPr/>
        </p:nvGrpSpPr>
        <p:grpSpPr>
          <a:xfrm>
            <a:off x="6867694" y="3213394"/>
            <a:ext cx="662621" cy="663615"/>
            <a:chOff x="1997667" y="627704"/>
            <a:chExt cx="879729" cy="881051"/>
          </a:xfrm>
          <a:solidFill>
            <a:schemeClr val="accent1"/>
          </a:solidFill>
        </p:grpSpPr>
        <p:sp>
          <p:nvSpPr>
            <p:cNvPr id="89" name="Oval 8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0" name="TextBox 89"/>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rgbClr val="FFFF00"/>
                  </a:solidFill>
                  <a:latin typeface="Arial"/>
                  <a:cs typeface="Arial"/>
                  <a:sym typeface="Helvetica Light"/>
                </a:rPr>
                <a:t>0</a:t>
              </a:r>
              <a:endParaRPr kumimoji="0" lang="en-US" sz="2400" b="1" i="0" u="none" strike="noStrike" cap="none" spc="0" normalizeH="0" baseline="0" dirty="0">
                <a:ln>
                  <a:noFill/>
                </a:ln>
                <a:solidFill>
                  <a:srgbClr val="FFFF00"/>
                </a:solidFill>
                <a:effectLst/>
                <a:uFillTx/>
                <a:latin typeface="Arial"/>
                <a:cs typeface="Arial"/>
                <a:sym typeface="Helvetica Light"/>
              </a:endParaRPr>
            </a:p>
          </p:txBody>
        </p:sp>
      </p:grpSp>
      <p:grpSp>
        <p:nvGrpSpPr>
          <p:cNvPr id="91" name="Group 90"/>
          <p:cNvGrpSpPr/>
          <p:nvPr/>
        </p:nvGrpSpPr>
        <p:grpSpPr>
          <a:xfrm>
            <a:off x="2560521" y="3222577"/>
            <a:ext cx="662621" cy="663615"/>
            <a:chOff x="1997667" y="627704"/>
            <a:chExt cx="879729" cy="881051"/>
          </a:xfrm>
          <a:solidFill>
            <a:srgbClr val="FF6600"/>
          </a:solidFill>
        </p:grpSpPr>
        <p:sp>
          <p:nvSpPr>
            <p:cNvPr id="92" name="Oval 91"/>
            <p:cNvSpPr/>
            <p:nvPr/>
          </p:nvSpPr>
          <p:spPr>
            <a:xfrm>
              <a:off x="1997667" y="627704"/>
              <a:ext cx="879729" cy="881051"/>
            </a:xfrm>
            <a:prstGeom prst="ellipse">
              <a:avLst/>
            </a:prstGeom>
            <a:grp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3" name="TextBox 92"/>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30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4" name="Group 93"/>
          <p:cNvGrpSpPr/>
          <p:nvPr/>
        </p:nvGrpSpPr>
        <p:grpSpPr>
          <a:xfrm>
            <a:off x="3994249" y="3213393"/>
            <a:ext cx="662621" cy="663615"/>
            <a:chOff x="1997667" y="627704"/>
            <a:chExt cx="879729" cy="881051"/>
          </a:xfrm>
          <a:solidFill>
            <a:schemeClr val="accent1"/>
          </a:solidFill>
        </p:grpSpPr>
        <p:sp>
          <p:nvSpPr>
            <p:cNvPr id="95" name="Oval 94"/>
            <p:cNvSpPr/>
            <p:nvPr/>
          </p:nvSpPr>
          <p:spPr>
            <a:xfrm>
              <a:off x="1997667" y="627704"/>
              <a:ext cx="879729" cy="881051"/>
            </a:xfrm>
            <a:prstGeom prst="ellipse">
              <a:avLst/>
            </a:prstGeom>
            <a:solidFill>
              <a:srgbClr val="FF6600"/>
            </a:solid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6" name="TextBox 9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7" name="Group 96"/>
          <p:cNvGrpSpPr/>
          <p:nvPr/>
        </p:nvGrpSpPr>
        <p:grpSpPr>
          <a:xfrm>
            <a:off x="5399359" y="3218092"/>
            <a:ext cx="701614" cy="663615"/>
            <a:chOff x="1960227" y="627704"/>
            <a:chExt cx="931498" cy="881051"/>
          </a:xfrm>
          <a:solidFill>
            <a:schemeClr val="accent1"/>
          </a:solidFill>
        </p:grpSpPr>
        <p:sp>
          <p:nvSpPr>
            <p:cNvPr id="98" name="Oval 97"/>
            <p:cNvSpPr/>
            <p:nvPr/>
          </p:nvSpPr>
          <p:spPr>
            <a:xfrm>
              <a:off x="1997667" y="627704"/>
              <a:ext cx="879729" cy="881051"/>
            </a:xfrm>
            <a:prstGeom prst="ellipse">
              <a:avLst/>
            </a:prstGeom>
            <a:solidFill>
              <a:srgbClr val="FF6600"/>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9" name="TextBox 98"/>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0.02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9" name="Group 118"/>
          <p:cNvGrpSpPr/>
          <p:nvPr/>
        </p:nvGrpSpPr>
        <p:grpSpPr>
          <a:xfrm>
            <a:off x="2899312" y="4384038"/>
            <a:ext cx="2871568" cy="340362"/>
            <a:chOff x="2899312" y="4384038"/>
            <a:chExt cx="2871568" cy="340362"/>
          </a:xfrm>
        </p:grpSpPr>
        <p:cxnSp>
          <p:nvCxnSpPr>
            <p:cNvPr id="109" name="Straight Arrow Connector 108"/>
            <p:cNvCxnSpPr/>
            <p:nvPr/>
          </p:nvCxnSpPr>
          <p:spPr>
            <a:xfrm flipV="1">
              <a:off x="2899312" y="4384038"/>
              <a:ext cx="0" cy="340362"/>
            </a:xfrm>
            <a:prstGeom prst="straightConnector1">
              <a:avLst/>
            </a:prstGeom>
            <a:noFill/>
            <a:ln w="25400" cap="flat">
              <a:solidFill>
                <a:schemeClr val="bg1"/>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16" name="Straight Arrow Connector 115"/>
            <p:cNvCxnSpPr/>
            <p:nvPr/>
          </p:nvCxnSpPr>
          <p:spPr>
            <a:xfrm>
              <a:off x="2899312" y="4724400"/>
              <a:ext cx="2871568" cy="0"/>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flipV="1">
              <a:off x="5770880" y="4384038"/>
              <a:ext cx="0" cy="340362"/>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grpSp>
      <p:sp>
        <p:nvSpPr>
          <p:cNvPr id="120" name="TextBox 119"/>
          <p:cNvSpPr txBox="1"/>
          <p:nvPr/>
        </p:nvSpPr>
        <p:spPr>
          <a:xfrm>
            <a:off x="3105594" y="4724400"/>
            <a:ext cx="2732343" cy="369332"/>
          </a:xfrm>
          <a:prstGeom prst="rect">
            <a:avLst/>
          </a:prstGeom>
          <a:noFill/>
        </p:spPr>
        <p:txBody>
          <a:bodyPr wrap="square" rtlCol="0">
            <a:spAutoFit/>
          </a:bodyPr>
          <a:lstStyle/>
          <a:p>
            <a:r>
              <a:rPr lang="en-US" dirty="0" smtClean="0">
                <a:solidFill>
                  <a:schemeClr val="bg1">
                    <a:lumMod val="95000"/>
                  </a:schemeClr>
                </a:solidFill>
              </a:rPr>
              <a:t>Need to Innovate Here</a:t>
            </a:r>
            <a:endParaRPr lang="en-US" dirty="0">
              <a:solidFill>
                <a:schemeClr val="bg1">
                  <a:lumMod val="95000"/>
                </a:schemeClr>
              </a:solidFill>
            </a:endParaRPr>
          </a:p>
        </p:txBody>
      </p:sp>
      <p:sp>
        <p:nvSpPr>
          <p:cNvPr id="100" name="Rectangle 99"/>
          <p:cNvSpPr/>
          <p:nvPr/>
        </p:nvSpPr>
        <p:spPr>
          <a:xfrm>
            <a:off x="103469" y="160819"/>
            <a:ext cx="8706954" cy="523220"/>
          </a:xfrm>
          <a:prstGeom prst="rect">
            <a:avLst/>
          </a:prstGeom>
          <a:solidFill>
            <a:srgbClr val="17232A"/>
          </a:solidFill>
        </p:spPr>
        <p:txBody>
          <a:bodyPr wrap="square">
            <a:spAutoFit/>
          </a:bodyPr>
          <a:lstStyle/>
          <a:p>
            <a:r>
              <a:rPr lang="en-US" sz="2800" b="1" dirty="0" smtClean="0">
                <a:solidFill>
                  <a:schemeClr val="bg1">
                    <a:lumMod val="85000"/>
                  </a:schemeClr>
                </a:solidFill>
                <a:ea typeface="+mj-ea"/>
                <a:cs typeface="Arial"/>
              </a:rPr>
              <a:t>IT Operations on a </a:t>
            </a:r>
            <a:r>
              <a:rPr lang="en-US" sz="2800" b="1" dirty="0" smtClean="0">
                <a:solidFill>
                  <a:srgbClr val="008774"/>
                </a:solidFill>
                <a:ea typeface="+mj-ea"/>
                <a:cs typeface="Arial"/>
              </a:rPr>
              <a:t>Cloud Native Platform</a:t>
            </a:r>
            <a:endParaRPr lang="en-US" dirty="0">
              <a:solidFill>
                <a:srgbClr val="008774"/>
              </a:solidFill>
            </a:endParaRPr>
          </a:p>
        </p:txBody>
      </p:sp>
    </p:spTree>
    <p:extLst>
      <p:ext uri="{BB962C8B-B14F-4D97-AF65-F5344CB8AC3E}">
        <p14:creationId xmlns:p14="http://schemas.microsoft.com/office/powerpoint/2010/main" val="773515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dissolve">
                                      <p:cBhvr>
                                        <p:cTn id="7" dur="500"/>
                                        <p:tgtEl>
                                          <p:spTgt spid="10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dissolve">
                                      <p:cBhvr>
                                        <p:cTn id="15" dur="500"/>
                                        <p:tgtEl>
                                          <p:spTgt spid="64"/>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500"/>
                                        <p:tgtEl>
                                          <p:spTgt spid="67"/>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dissolve">
                                      <p:cBhvr>
                                        <p:cTn id="23" dur="500"/>
                                        <p:tgtEl>
                                          <p:spTgt spid="70"/>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dissolve">
                                      <p:cBhvr>
                                        <p:cTn id="27" dur="500"/>
                                        <p:tgtEl>
                                          <p:spTgt spid="73"/>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dissolve">
                                      <p:cBhvr>
                                        <p:cTn id="31" dur="500"/>
                                        <p:tgtEl>
                                          <p:spTgt spid="76"/>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dissolve">
                                      <p:cBhvr>
                                        <p:cTn id="35" dur="500"/>
                                        <p:tgtEl>
                                          <p:spTgt spid="85"/>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dissolve">
                                      <p:cBhvr>
                                        <p:cTn id="43" dur="500"/>
                                        <p:tgtEl>
                                          <p:spTgt spid="97"/>
                                        </p:tgtEl>
                                      </p:cBhvr>
                                    </p:animEffect>
                                  </p:childTnLst>
                                </p:cTn>
                              </p:par>
                              <p:par>
                                <p:cTn id="44" presetID="9" presetClass="entr" presetSubtype="0" fill="hold"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dissolve">
                                      <p:cBhvr>
                                        <p:cTn id="46" dur="500"/>
                                        <p:tgtEl>
                                          <p:spTgt spid="94"/>
                                        </p:tgtEl>
                                      </p:cBhvr>
                                    </p:animEffect>
                                  </p:childTnLst>
                                </p:cTn>
                              </p:par>
                              <p:par>
                                <p:cTn id="47" presetID="9"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dissolve">
                                      <p:cBhvr>
                                        <p:cTn id="49" dur="500"/>
                                        <p:tgtEl>
                                          <p:spTgt spid="91"/>
                                        </p:tgtEl>
                                      </p:cBhvr>
                                    </p:animEffect>
                                  </p:childTnLst>
                                </p:cTn>
                              </p:par>
                              <p:par>
                                <p:cTn id="50" presetID="21" presetClass="entr" presetSubtype="1"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wheel(1)">
                                      <p:cBhvr>
                                        <p:cTn id="52" dur="2000"/>
                                        <p:tgtEl>
                                          <p:spTgt spid="119"/>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6500"/>
                            </p:stCondLst>
                            <p:childTnLst>
                              <p:par>
                                <p:cTn id="56" presetID="9" presetClass="exit" presetSubtype="0" fill="hold" nodeType="afterEffect">
                                  <p:stCondLst>
                                    <p:cond delay="0"/>
                                  </p:stCondLst>
                                  <p:childTnLst>
                                    <p:animEffect transition="out" filter="dissolve">
                                      <p:cBhvr>
                                        <p:cTn id="57" dur="500"/>
                                        <p:tgtEl>
                                          <p:spTgt spid="52"/>
                                        </p:tgtEl>
                                      </p:cBhvr>
                                    </p:animEffect>
                                    <p:set>
                                      <p:cBhvr>
                                        <p:cTn id="58" dur="1" fill="hold">
                                          <p:stCondLst>
                                            <p:cond delay="499"/>
                                          </p:stCondLst>
                                        </p:cTn>
                                        <p:tgtEl>
                                          <p:spTgt spid="52"/>
                                        </p:tgtEl>
                                        <p:attrNameLst>
                                          <p:attrName>style.visibility</p:attrName>
                                        </p:attrNameLst>
                                      </p:cBhvr>
                                      <p:to>
                                        <p:strVal val="hidden"/>
                                      </p:to>
                                    </p:set>
                                  </p:childTnLst>
                                </p:cTn>
                              </p:par>
                              <p:par>
                                <p:cTn id="59" presetID="9" presetClass="exit" presetSubtype="0" fill="hold" nodeType="withEffect">
                                  <p:stCondLst>
                                    <p:cond delay="0"/>
                                  </p:stCondLst>
                                  <p:childTnLst>
                                    <p:animEffect transition="out" filter="dissolve">
                                      <p:cBhvr>
                                        <p:cTn id="60" dur="500"/>
                                        <p:tgtEl>
                                          <p:spTgt spid="48"/>
                                        </p:tgtEl>
                                      </p:cBhvr>
                                    </p:animEffect>
                                    <p:set>
                                      <p:cBhvr>
                                        <p:cTn id="61" dur="1" fill="hold">
                                          <p:stCondLst>
                                            <p:cond delay="499"/>
                                          </p:stCondLst>
                                        </p:cTn>
                                        <p:tgtEl>
                                          <p:spTgt spid="48"/>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500"/>
                                        <p:tgtEl>
                                          <p:spTgt spid="51"/>
                                        </p:tgtEl>
                                      </p:cBhvr>
                                    </p:animEffect>
                                    <p:set>
                                      <p:cBhvr>
                                        <p:cTn id="64" dur="1" fill="hold">
                                          <p:stCondLst>
                                            <p:cond delay="499"/>
                                          </p:stCondLst>
                                        </p:cTn>
                                        <p:tgtEl>
                                          <p:spTgt spid="51"/>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50"/>
                                        </p:tgtEl>
                                      </p:cBhvr>
                                    </p:animEffect>
                                    <p:set>
                                      <p:cBhvr>
                                        <p:cTn id="67" dur="1" fill="hold">
                                          <p:stCondLst>
                                            <p:cond delay="499"/>
                                          </p:stCondLst>
                                        </p:cTn>
                                        <p:tgtEl>
                                          <p:spTgt spid="50"/>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49"/>
                                        </p:tgtEl>
                                      </p:cBhvr>
                                    </p:animEffect>
                                    <p:set>
                                      <p:cBhvr>
                                        <p:cTn id="70" dur="1" fill="hold">
                                          <p:stCondLst>
                                            <p:cond delay="499"/>
                                          </p:stCondLst>
                                        </p:cTn>
                                        <p:tgtEl>
                                          <p:spTgt spid="49"/>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47"/>
                                        </p:tgtEl>
                                      </p:cBhvr>
                                    </p:animEffect>
                                    <p:set>
                                      <p:cBhvr>
                                        <p:cTn id="73" dur="1" fill="hold">
                                          <p:stCondLst>
                                            <p:cond delay="499"/>
                                          </p:stCondLst>
                                        </p:cTn>
                                        <p:tgtEl>
                                          <p:spTgt spid="47"/>
                                        </p:tgtEl>
                                        <p:attrNameLst>
                                          <p:attrName>style.visibility</p:attrName>
                                        </p:attrNameLst>
                                      </p:cBhvr>
                                      <p:to>
                                        <p:strVal val="hidden"/>
                                      </p:to>
                                    </p:set>
                                  </p:childTnLst>
                                </p:cTn>
                              </p:par>
                              <p:par>
                                <p:cTn id="74" presetID="9" presetClass="exit" presetSubtype="0" fill="hold" grpId="0" nodeType="withEffect">
                                  <p:stCondLst>
                                    <p:cond delay="0"/>
                                  </p:stCondLst>
                                  <p:childTnLst>
                                    <p:animEffect transition="out" filter="dissolve">
                                      <p:cBhvr>
                                        <p:cTn id="75" dur="500"/>
                                        <p:tgtEl>
                                          <p:spTgt spid="27"/>
                                        </p:tgtEl>
                                      </p:cBhvr>
                                    </p:animEffect>
                                    <p:set>
                                      <p:cBhvr>
                                        <p:cTn id="7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0" grpId="0"/>
      <p:bldP spid="10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grpSp>
        <p:nvGrpSpPr>
          <p:cNvPr id="7" name="Group 6"/>
          <p:cNvGrpSpPr/>
          <p:nvPr/>
        </p:nvGrpSpPr>
        <p:grpSpPr>
          <a:xfrm>
            <a:off x="1604819" y="4312219"/>
            <a:ext cx="5183908" cy="729872"/>
            <a:chOff x="184080" y="4377802"/>
            <a:chExt cx="4336746" cy="531523"/>
          </a:xfrm>
        </p:grpSpPr>
        <p:grpSp>
          <p:nvGrpSpPr>
            <p:cNvPr id="11" name="Group 10"/>
            <p:cNvGrpSpPr/>
            <p:nvPr/>
          </p:nvGrpSpPr>
          <p:grpSpPr>
            <a:xfrm>
              <a:off x="184080" y="4377802"/>
              <a:ext cx="1010802" cy="527416"/>
              <a:chOff x="184080" y="4448922"/>
              <a:chExt cx="1010802" cy="527416"/>
            </a:xfrm>
          </p:grpSpPr>
          <p:pic>
            <p:nvPicPr>
              <p:cNvPr id="22" name="Picture 21"/>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23" name="Picture 22"/>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2" name="Group 11"/>
            <p:cNvGrpSpPr/>
            <p:nvPr/>
          </p:nvGrpSpPr>
          <p:grpSpPr>
            <a:xfrm>
              <a:off x="2400043" y="4380286"/>
              <a:ext cx="1010802" cy="527416"/>
              <a:chOff x="2400043" y="4451406"/>
              <a:chExt cx="1010802" cy="527416"/>
            </a:xfrm>
          </p:grpSpPr>
          <p:pic>
            <p:nvPicPr>
              <p:cNvPr id="20" name="Picture 19"/>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21"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3" name="Group 12"/>
            <p:cNvGrpSpPr/>
            <p:nvPr/>
          </p:nvGrpSpPr>
          <p:grpSpPr>
            <a:xfrm>
              <a:off x="1286160" y="4378688"/>
              <a:ext cx="1010802" cy="527416"/>
              <a:chOff x="1286160" y="4449808"/>
              <a:chExt cx="1010802" cy="527416"/>
            </a:xfrm>
          </p:grpSpPr>
          <p:pic>
            <p:nvPicPr>
              <p:cNvPr id="18" name="Picture 17"/>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9" name="Picture 18"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4" name="Group 13"/>
            <p:cNvGrpSpPr/>
            <p:nvPr/>
          </p:nvGrpSpPr>
          <p:grpSpPr>
            <a:xfrm>
              <a:off x="3510024" y="4381909"/>
              <a:ext cx="1010802" cy="527416"/>
              <a:chOff x="3510024" y="4453029"/>
              <a:chExt cx="1010802" cy="527416"/>
            </a:xfrm>
          </p:grpSpPr>
          <p:pic>
            <p:nvPicPr>
              <p:cNvPr id="15" name="Picture 14"/>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6" name="Picture 15"/>
              <p:cNvPicPr>
                <a:picLocks noChangeAspect="1"/>
              </p:cNvPicPr>
              <p:nvPr/>
            </p:nvPicPr>
            <p:blipFill>
              <a:blip r:embed="rId7"/>
              <a:stretch>
                <a:fillRect/>
              </a:stretch>
            </p:blipFill>
            <p:spPr>
              <a:xfrm>
                <a:off x="3650837" y="4531964"/>
                <a:ext cx="327845" cy="327845"/>
              </a:xfrm>
              <a:prstGeom prst="rect">
                <a:avLst/>
              </a:prstGeom>
            </p:spPr>
          </p:pic>
          <p:sp>
            <p:nvSpPr>
              <p:cNvPr id="17" name="TextBox 16"/>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grpSp>
        <p:nvGrpSpPr>
          <p:cNvPr id="2" name="Group 1"/>
          <p:cNvGrpSpPr/>
          <p:nvPr/>
        </p:nvGrpSpPr>
        <p:grpSpPr>
          <a:xfrm>
            <a:off x="1885890" y="2871368"/>
            <a:ext cx="4716305" cy="1167228"/>
            <a:chOff x="1885890" y="2871368"/>
            <a:chExt cx="4716305" cy="1167228"/>
          </a:xfrm>
        </p:grpSpPr>
        <p:sp>
          <p:nvSpPr>
            <p:cNvPr id="3" name="Rectangle 2"/>
            <p:cNvSpPr/>
            <p:nvPr/>
          </p:nvSpPr>
          <p:spPr>
            <a:xfrm>
              <a:off x="1885890" y="2871368"/>
              <a:ext cx="4716305"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006139" y="2961155"/>
              <a:ext cx="1208257" cy="95896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OS</a:t>
              </a:r>
              <a:endParaRPr lang="en-US" dirty="0"/>
            </a:p>
          </p:txBody>
        </p:sp>
        <p:sp>
          <p:nvSpPr>
            <p:cNvPr id="38" name="Rectangle 37"/>
            <p:cNvSpPr/>
            <p:nvPr/>
          </p:nvSpPr>
          <p:spPr>
            <a:xfrm>
              <a:off x="3366796" y="2921156"/>
              <a:ext cx="3071082"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Container Orchestration</a:t>
              </a:r>
              <a:endParaRPr lang="en-US" sz="1600" dirty="0"/>
            </a:p>
          </p:txBody>
        </p:sp>
        <p:sp>
          <p:nvSpPr>
            <p:cNvPr id="39" name="Rectangle 38"/>
            <p:cNvSpPr/>
            <p:nvPr/>
          </p:nvSpPr>
          <p:spPr>
            <a:xfrm>
              <a:off x="3366796" y="3469663"/>
              <a:ext cx="3071081"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Cloud Orchestration</a:t>
              </a:r>
              <a:endParaRPr lang="en-US" sz="1600" dirty="0"/>
            </a:p>
          </p:txBody>
        </p:sp>
      </p:grpSp>
      <p:cxnSp>
        <p:nvCxnSpPr>
          <p:cNvPr id="6" name="Straight Connector 5"/>
          <p:cNvCxnSpPr/>
          <p:nvPr/>
        </p:nvCxnSpPr>
        <p:spPr>
          <a:xfrm>
            <a:off x="1608441" y="2717447"/>
            <a:ext cx="5180286" cy="0"/>
          </a:xfrm>
          <a:prstGeom prst="line">
            <a:avLst/>
          </a:prstGeom>
          <a:ln w="38100" cmpd="sng">
            <a:solidFill>
              <a:srgbClr val="FFFF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962580" y="2903109"/>
            <a:ext cx="1659712" cy="1815882"/>
          </a:xfrm>
          <a:prstGeom prst="rect">
            <a:avLst/>
          </a:prstGeom>
          <a:noFill/>
        </p:spPr>
        <p:txBody>
          <a:bodyPr wrap="none" rtlCol="0">
            <a:spAutoFit/>
          </a:bodyPr>
          <a:lstStyle/>
          <a:p>
            <a:r>
              <a:rPr lang="en-US" sz="1400" i="1" dirty="0" smtClean="0">
                <a:solidFill>
                  <a:srgbClr val="FFFFFF"/>
                </a:solidFill>
              </a:rPr>
              <a:t>DIY Tooling:</a:t>
            </a:r>
          </a:p>
          <a:p>
            <a:r>
              <a:rPr lang="en-US" sz="1400" dirty="0" smtClean="0">
                <a:solidFill>
                  <a:srgbClr val="FFFFFF"/>
                </a:solidFill>
              </a:rPr>
              <a:t>    Puppet</a:t>
            </a:r>
          </a:p>
          <a:p>
            <a:r>
              <a:rPr lang="en-US" sz="1400" dirty="0" smtClean="0">
                <a:solidFill>
                  <a:srgbClr val="FFFFFF"/>
                </a:solidFill>
              </a:rPr>
              <a:t>    Chef</a:t>
            </a:r>
          </a:p>
          <a:p>
            <a:r>
              <a:rPr lang="en-US" sz="1400" dirty="0" smtClean="0">
                <a:solidFill>
                  <a:srgbClr val="FFFFFF"/>
                </a:solidFill>
              </a:rPr>
              <a:t>    </a:t>
            </a:r>
            <a:r>
              <a:rPr lang="en-US" sz="1400" dirty="0" err="1" smtClean="0">
                <a:solidFill>
                  <a:srgbClr val="FFFFFF"/>
                </a:solidFill>
              </a:rPr>
              <a:t>Ansible</a:t>
            </a:r>
            <a:endParaRPr lang="en-US" sz="1400" dirty="0" smtClean="0">
              <a:solidFill>
                <a:srgbClr val="FFFFFF"/>
              </a:solidFill>
            </a:endParaRPr>
          </a:p>
          <a:p>
            <a:r>
              <a:rPr lang="en-US" sz="1400" dirty="0" smtClean="0">
                <a:solidFill>
                  <a:srgbClr val="FFFFFF"/>
                </a:solidFill>
              </a:rPr>
              <a:t>    Cloud formation</a:t>
            </a:r>
          </a:p>
          <a:p>
            <a:r>
              <a:rPr lang="en-US" sz="1400" dirty="0" smtClean="0">
                <a:solidFill>
                  <a:srgbClr val="FFFFFF"/>
                </a:solidFill>
              </a:rPr>
              <a:t>    </a:t>
            </a:r>
            <a:r>
              <a:rPr lang="en-US" sz="1400" dirty="0" err="1" smtClean="0">
                <a:solidFill>
                  <a:srgbClr val="FFFFFF"/>
                </a:solidFill>
              </a:rPr>
              <a:t>Terraform</a:t>
            </a:r>
            <a:endParaRPr lang="en-US" sz="1400" dirty="0" smtClean="0">
              <a:solidFill>
                <a:srgbClr val="FFFFFF"/>
              </a:solidFill>
            </a:endParaRPr>
          </a:p>
          <a:p>
            <a:r>
              <a:rPr lang="en-US" sz="1400" dirty="0" smtClean="0">
                <a:solidFill>
                  <a:srgbClr val="FFFFFF"/>
                </a:solidFill>
              </a:rPr>
              <a:t>    Rancher</a:t>
            </a:r>
          </a:p>
          <a:p>
            <a:r>
              <a:rPr lang="en-US" sz="1400" dirty="0" smtClean="0">
                <a:solidFill>
                  <a:srgbClr val="FFFFFF"/>
                </a:solidFill>
              </a:rPr>
              <a:t>    …</a:t>
            </a:r>
          </a:p>
        </p:txBody>
      </p:sp>
      <p:sp>
        <p:nvSpPr>
          <p:cNvPr id="42" name="Rectangle 41"/>
          <p:cNvSpPr/>
          <p:nvPr/>
        </p:nvSpPr>
        <p:spPr>
          <a:xfrm>
            <a:off x="1885891" y="1827313"/>
            <a:ext cx="4716304" cy="749040"/>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Java/.NET </a:t>
            </a:r>
          </a:p>
          <a:p>
            <a:r>
              <a:rPr lang="en-US" dirty="0" err="1" smtClean="0"/>
              <a:t>Microservices</a:t>
            </a:r>
            <a:endParaRPr lang="en-US" dirty="0"/>
          </a:p>
        </p:txBody>
      </p:sp>
      <p:grpSp>
        <p:nvGrpSpPr>
          <p:cNvPr id="8" name="Group 7"/>
          <p:cNvGrpSpPr/>
          <p:nvPr/>
        </p:nvGrpSpPr>
        <p:grpSpPr>
          <a:xfrm>
            <a:off x="696739" y="1498912"/>
            <a:ext cx="1048030" cy="1077441"/>
            <a:chOff x="696739" y="1498912"/>
            <a:chExt cx="1048030" cy="1077441"/>
          </a:xfrm>
        </p:grpSpPr>
        <p:sp>
          <p:nvSpPr>
            <p:cNvPr id="46" name="Curved Down Arrow 45"/>
            <p:cNvSpPr/>
            <p:nvPr/>
          </p:nvSpPr>
          <p:spPr>
            <a:xfrm>
              <a:off x="705605" y="1498912"/>
              <a:ext cx="1039164"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8" name="Curved Down Arrow 47"/>
            <p:cNvSpPr/>
            <p:nvPr/>
          </p:nvSpPr>
          <p:spPr>
            <a:xfrm rot="10800000">
              <a:off x="696739" y="2063286"/>
              <a:ext cx="1048030"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7" name="TextBox 46"/>
            <p:cNvSpPr txBox="1"/>
            <p:nvPr/>
          </p:nvSpPr>
          <p:spPr>
            <a:xfrm>
              <a:off x="795410" y="1827313"/>
              <a:ext cx="813031" cy="369332"/>
            </a:xfrm>
            <a:prstGeom prst="rect">
              <a:avLst/>
            </a:prstGeom>
            <a:noFill/>
          </p:spPr>
          <p:txBody>
            <a:bodyPr wrap="none" rtlCol="0">
              <a:spAutoFit/>
            </a:bodyPr>
            <a:lstStyle/>
            <a:p>
              <a:r>
                <a:rPr lang="en-US" dirty="0" smtClean="0">
                  <a:solidFill>
                    <a:schemeClr val="bg1"/>
                  </a:solidFill>
                </a:rPr>
                <a:t>CI/CD</a:t>
              </a:r>
              <a:endParaRPr lang="en-US" dirty="0">
                <a:solidFill>
                  <a:schemeClr val="bg1"/>
                </a:solidFill>
              </a:endParaRPr>
            </a:p>
          </p:txBody>
        </p:sp>
      </p:grpSp>
      <p:grpSp>
        <p:nvGrpSpPr>
          <p:cNvPr id="5" name="Group 4"/>
          <p:cNvGrpSpPr/>
          <p:nvPr/>
        </p:nvGrpSpPr>
        <p:grpSpPr>
          <a:xfrm>
            <a:off x="3790753" y="2015852"/>
            <a:ext cx="2723879" cy="394588"/>
            <a:chOff x="3790753" y="2015852"/>
            <a:chExt cx="2723879" cy="394588"/>
          </a:xfrm>
        </p:grpSpPr>
        <p:sp>
          <p:nvSpPr>
            <p:cNvPr id="51" name="Rectangle 50"/>
            <p:cNvSpPr/>
            <p:nvPr/>
          </p:nvSpPr>
          <p:spPr>
            <a:xfrm>
              <a:off x="3790753" y="2015852"/>
              <a:ext cx="1330191"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Spring Boot</a:t>
              </a:r>
              <a:endParaRPr lang="en-US" sz="1600" dirty="0"/>
            </a:p>
          </p:txBody>
        </p:sp>
        <p:sp>
          <p:nvSpPr>
            <p:cNvPr id="52" name="Rectangle 51"/>
            <p:cNvSpPr/>
            <p:nvPr/>
          </p:nvSpPr>
          <p:spPr>
            <a:xfrm>
              <a:off x="5184442" y="2015852"/>
              <a:ext cx="1330190"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Netflix OSS</a:t>
              </a:r>
              <a:endParaRPr lang="en-US" sz="1600" dirty="0"/>
            </a:p>
          </p:txBody>
        </p:sp>
      </p:grpSp>
      <p:grpSp>
        <p:nvGrpSpPr>
          <p:cNvPr id="9" name="Group 8"/>
          <p:cNvGrpSpPr/>
          <p:nvPr/>
        </p:nvGrpSpPr>
        <p:grpSpPr>
          <a:xfrm>
            <a:off x="1885890" y="1032071"/>
            <a:ext cx="4716304" cy="662082"/>
            <a:chOff x="1885890" y="1032071"/>
            <a:chExt cx="4716304" cy="662082"/>
          </a:xfrm>
        </p:grpSpPr>
        <p:sp>
          <p:nvSpPr>
            <p:cNvPr id="53" name="Rectangle 52"/>
            <p:cNvSpPr/>
            <p:nvPr/>
          </p:nvSpPr>
          <p:spPr>
            <a:xfrm>
              <a:off x="1885890" y="1032071"/>
              <a:ext cx="1088009" cy="66208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Metrics</a:t>
              </a:r>
              <a:endParaRPr lang="en-US" dirty="0"/>
            </a:p>
          </p:txBody>
        </p:sp>
        <p:sp>
          <p:nvSpPr>
            <p:cNvPr id="54" name="Rectangle 53"/>
            <p:cNvSpPr/>
            <p:nvPr/>
          </p:nvSpPr>
          <p:spPr>
            <a:xfrm>
              <a:off x="3098077"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SSO</a:t>
              </a:r>
              <a:endParaRPr lang="en-US" dirty="0"/>
            </a:p>
          </p:txBody>
        </p:sp>
        <p:sp>
          <p:nvSpPr>
            <p:cNvPr id="55" name="Rectangle 54"/>
            <p:cNvSpPr/>
            <p:nvPr/>
          </p:nvSpPr>
          <p:spPr>
            <a:xfrm>
              <a:off x="4307670"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p>
          </p:txBody>
        </p:sp>
        <p:sp>
          <p:nvSpPr>
            <p:cNvPr id="58" name="Rectangle 57"/>
            <p:cNvSpPr/>
            <p:nvPr/>
          </p:nvSpPr>
          <p:spPr>
            <a:xfrm>
              <a:off x="5514185"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Load</a:t>
              </a:r>
            </a:p>
            <a:p>
              <a:pPr algn="ctr"/>
              <a:r>
                <a:rPr lang="en-US" sz="1600" dirty="0" smtClean="0"/>
                <a:t>Balancing</a:t>
              </a:r>
              <a:endParaRPr lang="en-US" sz="1600" dirty="0"/>
            </a:p>
          </p:txBody>
        </p:sp>
      </p:grpSp>
      <p:sp>
        <p:nvSpPr>
          <p:cNvPr id="61"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Building a </a:t>
            </a:r>
            <a:r>
              <a:rPr lang="en-US" sz="3200" b="1" dirty="0" smtClean="0">
                <a:solidFill>
                  <a:srgbClr val="FFFFFF"/>
                </a:solidFill>
                <a:sym typeface="Calibri"/>
              </a:rPr>
              <a:t>Cloud Native Platform</a:t>
            </a:r>
            <a:endParaRPr lang="en-US" sz="3200" b="1" dirty="0">
              <a:solidFill>
                <a:srgbClr val="FFFFFF"/>
              </a:solidFill>
              <a:sym typeface="Calibri"/>
            </a:endParaRPr>
          </a:p>
        </p:txBody>
      </p:sp>
      <p:sp>
        <p:nvSpPr>
          <p:cNvPr id="41" name="Rectangle 40"/>
          <p:cNvSpPr/>
          <p:nvPr/>
        </p:nvSpPr>
        <p:spPr>
          <a:xfrm>
            <a:off x="1856155" y="2857257"/>
            <a:ext cx="4746040"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Pivotal Cloud Foundry</a:t>
            </a:r>
          </a:p>
          <a:p>
            <a:pPr algn="ctr"/>
            <a:r>
              <a:rPr lang="en-US" sz="2000" dirty="0" smtClean="0"/>
              <a:t>Elastic Container Runtime</a:t>
            </a:r>
            <a:endParaRPr lang="en-US" sz="2000" dirty="0"/>
          </a:p>
        </p:txBody>
      </p:sp>
      <p:sp>
        <p:nvSpPr>
          <p:cNvPr id="43" name="TextBox 42"/>
          <p:cNvSpPr txBox="1"/>
          <p:nvPr/>
        </p:nvSpPr>
        <p:spPr>
          <a:xfrm>
            <a:off x="6962580" y="2314824"/>
            <a:ext cx="1876764" cy="2585323"/>
          </a:xfrm>
          <a:prstGeom prst="rect">
            <a:avLst/>
          </a:prstGeom>
          <a:noFill/>
        </p:spPr>
        <p:txBody>
          <a:bodyPr wrap="none" rtlCol="0">
            <a:spAutoFit/>
          </a:bodyPr>
          <a:lstStyle/>
          <a:p>
            <a:r>
              <a:rPr lang="en-US" i="1" dirty="0" smtClean="0">
                <a:solidFill>
                  <a:schemeClr val="bg1"/>
                </a:solidFill>
              </a:rPr>
              <a:t>Developer </a:t>
            </a:r>
            <a:r>
              <a:rPr lang="en-US" b="1" i="1" u="sng" dirty="0" smtClean="0">
                <a:solidFill>
                  <a:schemeClr val="bg1"/>
                </a:solidFill>
              </a:rPr>
              <a:t>AND</a:t>
            </a:r>
          </a:p>
          <a:p>
            <a:r>
              <a:rPr lang="en-US" i="1" dirty="0" smtClean="0">
                <a:solidFill>
                  <a:schemeClr val="bg1"/>
                </a:solidFill>
              </a:rPr>
              <a:t>Operator Agility</a:t>
            </a: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r>
              <a:rPr lang="en-US" i="1" dirty="0" smtClean="0">
                <a:solidFill>
                  <a:schemeClr val="bg1"/>
                </a:solidFill>
              </a:rPr>
              <a:t>True Multi-cloud </a:t>
            </a:r>
          </a:p>
          <a:p>
            <a:r>
              <a:rPr lang="en-US" i="1" dirty="0" smtClean="0">
                <a:solidFill>
                  <a:schemeClr val="bg1"/>
                </a:solidFill>
              </a:rPr>
              <a:t>Portability</a:t>
            </a:r>
            <a:endParaRPr lang="en-US" i="1" dirty="0">
              <a:solidFill>
                <a:schemeClr val="bg1"/>
              </a:solidFill>
            </a:endParaRPr>
          </a:p>
        </p:txBody>
      </p:sp>
      <p:sp>
        <p:nvSpPr>
          <p:cNvPr id="4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14</a:t>
            </a:fld>
            <a:endParaRPr lang="en-US" sz="1050" dirty="0">
              <a:solidFill>
                <a:schemeClr val="bg1">
                  <a:lumMod val="65000"/>
                </a:schemeClr>
              </a:solidFill>
            </a:endParaRPr>
          </a:p>
        </p:txBody>
      </p:sp>
      <p:sp>
        <p:nvSpPr>
          <p:cNvPr id="45" name="Shape 1039"/>
          <p:cNvSpPr txBox="1">
            <a:spLocks/>
          </p:cNvSpPr>
          <p:nvPr/>
        </p:nvSpPr>
        <p:spPr>
          <a:xfrm>
            <a:off x="97337" y="146211"/>
            <a:ext cx="2514162" cy="857400"/>
          </a:xfrm>
          <a:prstGeom prst="rect">
            <a:avLst/>
          </a:prstGeom>
          <a:solidFill>
            <a:srgbClr val="17232A"/>
          </a:solidFill>
          <a:ln>
            <a:noFill/>
          </a:ln>
        </p:spPr>
        <p:txBody>
          <a:bodyPr lIns="91425" tIns="91425" rIns="91425" bIns="91425" anchor="t" anchorCtr="0"/>
          <a:lstStyle>
            <a:lvl1pPr algn="l" defTabSz="457200" rtl="0" eaLnBrk="1" latinLnBrk="0" hangingPunct="1">
              <a:spcBef>
                <a:spcPts val="0"/>
              </a:spcBef>
              <a:spcAft>
                <a:spcPts val="0"/>
              </a:spcAft>
              <a:buNone/>
              <a:defRPr sz="4400" kern="1200">
                <a:solidFill>
                  <a:schemeClr val="tx1"/>
                </a:solidFill>
                <a:latin typeface="+mj-lt"/>
                <a:ea typeface="+mj-ea"/>
                <a:cs typeface="+mj-cs"/>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r>
              <a:rPr lang="en-US" sz="3200" b="1" dirty="0" smtClean="0">
                <a:solidFill>
                  <a:schemeClr val="accent2"/>
                </a:solidFill>
                <a:sym typeface="Calibri"/>
              </a:rPr>
              <a:t>Choosing a</a:t>
            </a:r>
            <a:endParaRPr lang="en-US" sz="3200" b="1" dirty="0">
              <a:solidFill>
                <a:schemeClr val="accent2"/>
              </a:solidFill>
              <a:sym typeface="Calibri"/>
            </a:endParaRPr>
          </a:p>
        </p:txBody>
      </p:sp>
      <p:sp>
        <p:nvSpPr>
          <p:cNvPr id="57" name="Rectangle 56"/>
          <p:cNvSpPr/>
          <p:nvPr/>
        </p:nvSpPr>
        <p:spPr>
          <a:xfrm>
            <a:off x="3837382" y="3894713"/>
            <a:ext cx="667221" cy="368087"/>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CPI</a:t>
            </a:r>
            <a:endParaRPr lang="en-US" dirty="0"/>
          </a:p>
        </p:txBody>
      </p:sp>
    </p:spTree>
    <p:extLst>
      <p:ext uri="{BB962C8B-B14F-4D97-AF65-F5344CB8AC3E}">
        <p14:creationId xmlns:p14="http://schemas.microsoft.com/office/powerpoint/2010/main" val="169499098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 calcmode="lin" valueType="num">
                                      <p:cBhvr>
                                        <p:cTn id="34" dur="500" fill="hold"/>
                                        <p:tgtEl>
                                          <p:spTgt spid="8"/>
                                        </p:tgtEl>
                                        <p:attrNameLst>
                                          <p:attrName>style.rotation</p:attrName>
                                        </p:attrNameLst>
                                      </p:cBhvr>
                                      <p:tavLst>
                                        <p:tav tm="0">
                                          <p:val>
                                            <p:fltVal val="360"/>
                                          </p:val>
                                        </p:tav>
                                        <p:tav tm="100000">
                                          <p:val>
                                            <p:fltVal val="0"/>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dissolve">
                                      <p:cBhvr>
                                        <p:cTn id="50" dur="2000"/>
                                        <p:tgtEl>
                                          <p:spTgt spid="4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dissolve">
                                      <p:cBhvr>
                                        <p:cTn id="53" dur="2000"/>
                                        <p:tgtEl>
                                          <p:spTgt spid="57"/>
                                        </p:tgtEl>
                                      </p:cBhvr>
                                    </p:animEffect>
                                  </p:childTnLst>
                                </p:cTn>
                              </p:par>
                              <p:par>
                                <p:cTn id="54" presetID="9" presetClass="exit" presetSubtype="0" fill="hold" grpId="1" nodeType="withEffect">
                                  <p:stCondLst>
                                    <p:cond delay="0"/>
                                  </p:stCondLst>
                                  <p:childTnLst>
                                    <p:animEffect transition="out" filter="dissolve">
                                      <p:cBhvr>
                                        <p:cTn id="55" dur="2000"/>
                                        <p:tgtEl>
                                          <p:spTgt spid="40"/>
                                        </p:tgtEl>
                                      </p:cBhvr>
                                    </p:animEffect>
                                    <p:set>
                                      <p:cBhvr>
                                        <p:cTn id="56" dur="1" fill="hold">
                                          <p:stCondLst>
                                            <p:cond delay="1999"/>
                                          </p:stCondLst>
                                        </p:cTn>
                                        <p:tgtEl>
                                          <p:spTgt spid="40"/>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dissolve">
                                      <p:cBhvr>
                                        <p:cTn id="59" dur="2000"/>
                                        <p:tgtEl>
                                          <p:spTgt spid="43"/>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dissolve">
                                      <p:cBhvr>
                                        <p:cTn id="62"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2" grpId="0" animBg="1"/>
      <p:bldP spid="41" grpId="0" animBg="1"/>
      <p:bldP spid="43" grpId="0"/>
      <p:bldP spid="45"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15</a:t>
            </a:fld>
            <a:endParaRPr lang="en-US" dirty="0"/>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400" b="1" dirty="0" smtClean="0">
                  <a:solidFill>
                    <a:srgbClr val="5A5A5A"/>
                  </a:solidFill>
                </a:rPr>
                <a:t>APPLICATION</a:t>
              </a:r>
              <a:endParaRPr lang="en-US" sz="12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12162" y="1922922"/>
              <a:ext cx="85181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012162" y="1912095"/>
              <a:ext cx="85181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400" dirty="0" smtClean="0">
                  <a:solidFill>
                    <a:schemeClr val="lt1"/>
                  </a:solidFill>
                </a:rPr>
                <a:t>Roles &amp; Policy</a:t>
              </a:r>
              <a:endParaRPr lang="en-US" sz="14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400" dirty="0" smtClean="0">
                  <a:solidFill>
                    <a:schemeClr val="lt1"/>
                  </a:solidFill>
                </a:rPr>
                <a:t>Networking </a:t>
              </a:r>
            </a:p>
            <a:p>
              <a:pPr algn="ctr">
                <a:lnSpc>
                  <a:spcPct val="90000"/>
                </a:lnSpc>
                <a:spcAft>
                  <a:spcPts val="289"/>
                </a:spcAft>
                <a:buClr>
                  <a:schemeClr val="lt1"/>
                </a:buClr>
                <a:buSzPct val="25000"/>
              </a:pPr>
              <a:r>
                <a:rPr lang="en-US" sz="1400" dirty="0" smtClean="0">
                  <a:solidFill>
                    <a:schemeClr val="lt1"/>
                  </a:solidFill>
                </a:rPr>
                <a:t>&amp; Load Balancing</a:t>
              </a:r>
              <a:endParaRPr lang="en-US" sz="14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564138" y="3530121"/>
              <a:ext cx="950860"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564138" y="3559184"/>
              <a:ext cx="920469"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Marketplace</a:t>
              </a:r>
              <a:endParaRPr lang="en-US" sz="1600" dirty="0">
                <a:solidFill>
                  <a:schemeClr val="lt1"/>
                </a:solidFill>
              </a:endParaRP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8" name="Shape 621"/>
            <p:cNvPicPr preferRelativeResize="0"/>
            <p:nvPr/>
          </p:nvPicPr>
          <p:blipFill rotWithShape="1">
            <a:blip r:embed="rId8">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dirty="0" smtClean="0">
                <a:solidFill>
                  <a:srgbClr val="33928A"/>
                </a:solidFill>
              </a:rPr>
              <a:t>Cloud Foundry: </a:t>
            </a:r>
            <a:r>
              <a:rPr lang="en-US" sz="3200" dirty="0" smtClean="0">
                <a:solidFill>
                  <a:srgbClr val="FFFFFF"/>
                </a:solidFill>
              </a:rPr>
              <a:t>An App-centric Platform</a:t>
            </a:r>
            <a:endParaRPr lang="en-US" sz="3200" dirty="0">
              <a:solidFill>
                <a:srgbClr val="FFFFFF"/>
              </a:solidFill>
            </a:endParaRPr>
          </a:p>
        </p:txBody>
      </p:sp>
      <p:pic>
        <p:nvPicPr>
          <p:cNvPr id="47" name="Picture 46"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6376" y="3408257"/>
            <a:ext cx="637540" cy="637540"/>
          </a:xfrm>
          <a:prstGeom prst="rect">
            <a:avLst/>
          </a:prstGeom>
        </p:spPr>
      </p:pic>
      <p:pic>
        <p:nvPicPr>
          <p:cNvPr id="48" name="Picture 47"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96674" y="3399387"/>
            <a:ext cx="638006" cy="638006"/>
          </a:xfrm>
          <a:prstGeom prst="rect">
            <a:avLst/>
          </a:prstGeom>
        </p:spPr>
      </p:pic>
      <p:pic>
        <p:nvPicPr>
          <p:cNvPr id="74" name="Picture 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19347" y="3382793"/>
            <a:ext cx="639782" cy="639782"/>
          </a:xfrm>
          <a:prstGeom prst="rect">
            <a:avLst/>
          </a:prstGeom>
        </p:spPr>
      </p:pic>
      <p:cxnSp>
        <p:nvCxnSpPr>
          <p:cNvPr id="65" name="Straight Connector 64"/>
          <p:cNvCxnSpPr/>
          <p:nvPr/>
        </p:nvCxnSpPr>
        <p:spPr>
          <a:xfrm>
            <a:off x="1676090" y="4576265"/>
            <a:ext cx="5180286" cy="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3786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Software is changing </a:t>
            </a:r>
            <a:r>
              <a:rPr lang="en-US" sz="3200" dirty="0">
                <a:solidFill>
                  <a:srgbClr val="00AE9E"/>
                </a:solidFill>
              </a:rPr>
              <a:t>INDUSTRIES</a:t>
            </a:r>
          </a:p>
        </p:txBody>
      </p:sp>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pic>
        <p:nvPicPr>
          <p:cNvPr id="5" name="Picture 4" descr="square.png"/>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83000"/>
                    </a14:imgEffect>
                  </a14:imgLayer>
                </a14:imgProps>
              </a:ext>
              <a:ext uri="{28A0092B-C50C-407E-A947-70E740481C1C}">
                <a14:useLocalDpi xmlns:a14="http://schemas.microsoft.com/office/drawing/2010/main" val="0"/>
              </a:ext>
            </a:extLst>
          </a:blip>
          <a:stretch>
            <a:fillRect/>
          </a:stretch>
        </p:blipFill>
        <p:spPr>
          <a:xfrm>
            <a:off x="430629" y="1598592"/>
            <a:ext cx="1675078" cy="409046"/>
          </a:xfrm>
          <a:prstGeom prst="rect">
            <a:avLst/>
          </a:prstGeom>
        </p:spPr>
      </p:pic>
      <p:pic>
        <p:nvPicPr>
          <p:cNvPr id="6" name="Picture 5" descr="airbn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97" y="2598397"/>
            <a:ext cx="1247974" cy="388671"/>
          </a:xfrm>
          <a:prstGeom prst="rect">
            <a:avLst/>
          </a:prstGeom>
        </p:spPr>
      </p:pic>
      <p:pic>
        <p:nvPicPr>
          <p:cNvPr id="7" name="Picture 6" descr="ub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73" y="3559697"/>
            <a:ext cx="905613" cy="834607"/>
          </a:xfrm>
          <a:prstGeom prst="rect">
            <a:avLst/>
          </a:prstGeom>
        </p:spPr>
      </p:pic>
      <p:pic>
        <p:nvPicPr>
          <p:cNvPr id="8" name="Picture 7" descr="ne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839188" y="3444077"/>
            <a:ext cx="1184477" cy="534230"/>
          </a:xfrm>
          <a:prstGeom prst="rect">
            <a:avLst/>
          </a:prstGeom>
        </p:spPr>
      </p:pic>
      <p:pic>
        <p:nvPicPr>
          <p:cNvPr id="9" name="Picture 8" descr="Tesl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9807" y="2623240"/>
            <a:ext cx="1791404" cy="229059"/>
          </a:xfrm>
          <a:prstGeom prst="rect">
            <a:avLst/>
          </a:prstGeom>
        </p:spPr>
      </p:pic>
      <p:pic>
        <p:nvPicPr>
          <p:cNvPr id="10" name="Picture 9" descr="netfli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6629" y="1635448"/>
            <a:ext cx="1387036" cy="372190"/>
          </a:xfrm>
          <a:prstGeom prst="rect">
            <a:avLst/>
          </a:prstGeom>
        </p:spPr>
      </p:pic>
      <p:grpSp>
        <p:nvGrpSpPr>
          <p:cNvPr id="11" name="Group 10"/>
          <p:cNvGrpSpPr/>
          <p:nvPr/>
        </p:nvGrpSpPr>
        <p:grpSpPr>
          <a:xfrm>
            <a:off x="2280454" y="1396370"/>
            <a:ext cx="4181928" cy="2782494"/>
            <a:chOff x="2280454" y="1396370"/>
            <a:chExt cx="4181928" cy="2782494"/>
          </a:xfrm>
        </p:grpSpPr>
        <p:cxnSp>
          <p:nvCxnSpPr>
            <p:cNvPr id="12" name="Straight Connector 11"/>
            <p:cNvCxnSpPr/>
            <p:nvPr/>
          </p:nvCxnSpPr>
          <p:spPr>
            <a:xfrm flipV="1">
              <a:off x="2280454"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80454"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80454"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2382"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2382"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533766" y="1370544"/>
            <a:ext cx="5745782" cy="2808320"/>
            <a:chOff x="2480031" y="1453589"/>
            <a:chExt cx="5745782" cy="2808320"/>
          </a:xfrm>
        </p:grpSpPr>
        <p:sp>
          <p:nvSpPr>
            <p:cNvPr id="19" name="TextBox 18"/>
            <p:cNvSpPr txBox="1"/>
            <p:nvPr/>
          </p:nvSpPr>
          <p:spPr>
            <a:xfrm>
              <a:off x="2480031" y="1453589"/>
              <a:ext cx="1560286" cy="846386"/>
            </a:xfrm>
            <a:prstGeom prst="rect">
              <a:avLst/>
            </a:prstGeom>
            <a:noFill/>
            <a:effectLst/>
          </p:spPr>
          <p:txBody>
            <a:bodyPr wrap="square" lIns="0" rIns="0" rtlCol="0">
              <a:spAutoFit/>
            </a:bodyPr>
            <a:lstStyle/>
            <a:p>
              <a:r>
                <a:rPr lang="en-US" b="1" dirty="0" smtClean="0">
                  <a:solidFill>
                    <a:schemeClr val="bg1">
                      <a:lumMod val="85000"/>
                    </a:schemeClr>
                  </a:solidFill>
                  <a:latin typeface="Arial"/>
                  <a:cs typeface="Arial"/>
                </a:rPr>
                <a:t>$</a:t>
              </a:r>
              <a:r>
                <a:rPr lang="en-US" sz="3600" b="1" dirty="0" smtClean="0">
                  <a:solidFill>
                    <a:schemeClr val="bg1">
                      <a:lumMod val="85000"/>
                    </a:schemeClr>
                  </a:solidFill>
                  <a:latin typeface="Arial"/>
                  <a:cs typeface="Arial"/>
                </a:rPr>
                <a:t>6</a:t>
              </a:r>
              <a:r>
                <a:rPr lang="en-US" b="1" dirty="0" smtClean="0">
                  <a:solidFill>
                    <a:schemeClr val="bg1">
                      <a:lumMod val="85000"/>
                    </a:schemeClr>
                  </a:solidFill>
                  <a:latin typeface="Arial"/>
                  <a:cs typeface="Arial"/>
                </a:rPr>
                <a:t>BN</a:t>
              </a:r>
            </a:p>
            <a:p>
              <a:r>
                <a:rPr lang="en-US" sz="1300" dirty="0" smtClean="0">
                  <a:solidFill>
                    <a:schemeClr val="bg1">
                      <a:lumMod val="85000"/>
                    </a:schemeClr>
                  </a:solidFill>
                  <a:latin typeface="Arial"/>
                  <a:cs typeface="Arial"/>
                </a:rPr>
                <a:t>Financial Services</a:t>
              </a:r>
              <a:endParaRPr lang="en-US" sz="1300" dirty="0">
                <a:solidFill>
                  <a:schemeClr val="bg1">
                    <a:lumMod val="85000"/>
                  </a:schemeClr>
                </a:solidFill>
                <a:latin typeface="Arial"/>
                <a:cs typeface="Arial"/>
              </a:endParaRPr>
            </a:p>
          </p:txBody>
        </p:sp>
        <p:sp>
          <p:nvSpPr>
            <p:cNvPr id="20" name="TextBox 19"/>
            <p:cNvSpPr txBox="1"/>
            <p:nvPr/>
          </p:nvSpPr>
          <p:spPr>
            <a:xfrm>
              <a:off x="2480031" y="2431516"/>
              <a:ext cx="1560286" cy="846386"/>
            </a:xfrm>
            <a:prstGeom prst="rect">
              <a:avLst/>
            </a:prstGeom>
            <a:noFill/>
            <a:effectLst/>
          </p:spPr>
          <p:txBody>
            <a:bodyPr wrap="square" lIns="0" rIns="0" rtlCol="0">
              <a:spAutoFit/>
            </a:bodyPr>
            <a:lstStyle/>
            <a:p>
              <a:r>
                <a:rPr lang="en-US" b="1" dirty="0" smtClean="0">
                  <a:solidFill>
                    <a:schemeClr val="bg1">
                      <a:lumMod val="85000"/>
                    </a:schemeClr>
                  </a:solidFill>
                  <a:latin typeface="Arial"/>
                  <a:cs typeface="Arial"/>
                </a:rPr>
                <a:t>$</a:t>
              </a:r>
              <a:r>
                <a:rPr lang="en-US" sz="3600" b="1" dirty="0" smtClean="0">
                  <a:solidFill>
                    <a:schemeClr val="bg1">
                      <a:lumMod val="85000"/>
                    </a:schemeClr>
                  </a:solidFill>
                  <a:latin typeface="Arial"/>
                  <a:cs typeface="Arial"/>
                </a:rPr>
                <a:t>26</a:t>
              </a:r>
              <a:r>
                <a:rPr lang="en-US" b="1" dirty="0" smtClean="0">
                  <a:solidFill>
                    <a:schemeClr val="bg1">
                      <a:lumMod val="85000"/>
                    </a:schemeClr>
                  </a:solidFill>
                  <a:latin typeface="Arial"/>
                  <a:cs typeface="Arial"/>
                </a:rPr>
                <a:t>BN</a:t>
              </a:r>
            </a:p>
            <a:p>
              <a:r>
                <a:rPr lang="en-US" sz="1300" dirty="0" smtClean="0">
                  <a:solidFill>
                    <a:schemeClr val="bg1">
                      <a:lumMod val="85000"/>
                    </a:schemeClr>
                  </a:solidFill>
                  <a:latin typeface="Arial"/>
                  <a:cs typeface="Arial"/>
                </a:rPr>
                <a:t>Hotel</a:t>
              </a:r>
              <a:endParaRPr lang="en-US" sz="1300" dirty="0">
                <a:solidFill>
                  <a:schemeClr val="bg1">
                    <a:lumMod val="85000"/>
                  </a:schemeClr>
                </a:solidFill>
                <a:latin typeface="Arial"/>
                <a:cs typeface="Arial"/>
              </a:endParaRPr>
            </a:p>
          </p:txBody>
        </p:sp>
        <p:sp>
          <p:nvSpPr>
            <p:cNvPr id="21" name="TextBox 20"/>
            <p:cNvSpPr txBox="1"/>
            <p:nvPr/>
          </p:nvSpPr>
          <p:spPr>
            <a:xfrm>
              <a:off x="2480031" y="3415523"/>
              <a:ext cx="1560286" cy="846386"/>
            </a:xfrm>
            <a:prstGeom prst="rect">
              <a:avLst/>
            </a:prstGeom>
            <a:noFill/>
            <a:effectLst/>
          </p:spPr>
          <p:txBody>
            <a:bodyPr wrap="square" lIns="0" rIns="0" rtlCol="0">
              <a:spAutoFit/>
            </a:bodyPr>
            <a:lstStyle/>
            <a:p>
              <a:r>
                <a:rPr lang="en-US" b="1" dirty="0" smtClean="0">
                  <a:solidFill>
                    <a:schemeClr val="bg1">
                      <a:lumMod val="85000"/>
                    </a:schemeClr>
                  </a:solidFill>
                  <a:latin typeface="Arial"/>
                  <a:cs typeface="Arial"/>
                </a:rPr>
                <a:t>$</a:t>
              </a:r>
              <a:r>
                <a:rPr lang="en-US" sz="3600" b="1" dirty="0">
                  <a:solidFill>
                    <a:schemeClr val="bg1">
                      <a:lumMod val="85000"/>
                    </a:schemeClr>
                  </a:solidFill>
                  <a:latin typeface="Arial"/>
                  <a:cs typeface="Arial"/>
                </a:rPr>
                <a:t>5</a:t>
              </a:r>
              <a:r>
                <a:rPr lang="en-US" sz="3600" b="1" dirty="0" smtClean="0">
                  <a:solidFill>
                    <a:schemeClr val="bg1">
                      <a:lumMod val="85000"/>
                    </a:schemeClr>
                  </a:solidFill>
                  <a:latin typeface="Arial"/>
                  <a:cs typeface="Arial"/>
                </a:rPr>
                <a:t>0</a:t>
              </a:r>
              <a:r>
                <a:rPr lang="en-US" b="1" dirty="0" smtClean="0">
                  <a:solidFill>
                    <a:schemeClr val="bg1">
                      <a:lumMod val="85000"/>
                    </a:schemeClr>
                  </a:solidFill>
                  <a:latin typeface="Arial"/>
                  <a:cs typeface="Arial"/>
                </a:rPr>
                <a:t>BN</a:t>
              </a:r>
            </a:p>
            <a:p>
              <a:r>
                <a:rPr lang="en-US" sz="1300" dirty="0" smtClean="0">
                  <a:solidFill>
                    <a:schemeClr val="bg1">
                      <a:lumMod val="85000"/>
                    </a:schemeClr>
                  </a:solidFill>
                  <a:latin typeface="Arial"/>
                  <a:cs typeface="Arial"/>
                </a:rPr>
                <a:t>Transportation</a:t>
              </a:r>
              <a:endParaRPr lang="en-US" sz="1300" dirty="0">
                <a:solidFill>
                  <a:schemeClr val="bg1">
                    <a:lumMod val="85000"/>
                  </a:schemeClr>
                </a:solidFill>
                <a:latin typeface="Arial"/>
                <a:cs typeface="Arial"/>
              </a:endParaRPr>
            </a:p>
          </p:txBody>
        </p:sp>
        <p:sp>
          <p:nvSpPr>
            <p:cNvPr id="22" name="TextBox 21"/>
            <p:cNvSpPr txBox="1"/>
            <p:nvPr/>
          </p:nvSpPr>
          <p:spPr>
            <a:xfrm>
              <a:off x="6665527" y="1453589"/>
              <a:ext cx="1560286" cy="846386"/>
            </a:xfrm>
            <a:prstGeom prst="rect">
              <a:avLst/>
            </a:prstGeom>
            <a:noFill/>
            <a:effectLst/>
          </p:spPr>
          <p:txBody>
            <a:bodyPr wrap="square" lIns="0" rIns="0" rtlCol="0">
              <a:spAutoFit/>
            </a:bodyPr>
            <a:lstStyle/>
            <a:p>
              <a:r>
                <a:rPr lang="en-US" b="1" dirty="0" smtClean="0">
                  <a:solidFill>
                    <a:schemeClr val="bg1">
                      <a:lumMod val="85000"/>
                    </a:schemeClr>
                  </a:solidFill>
                  <a:latin typeface="Arial"/>
                  <a:cs typeface="Arial"/>
                </a:rPr>
                <a:t>$</a:t>
              </a:r>
              <a:r>
                <a:rPr lang="en-US" sz="3600" b="1" dirty="0" smtClean="0">
                  <a:solidFill>
                    <a:schemeClr val="bg1">
                      <a:lumMod val="85000"/>
                    </a:schemeClr>
                  </a:solidFill>
                  <a:latin typeface="Arial"/>
                  <a:cs typeface="Arial"/>
                </a:rPr>
                <a:t>53</a:t>
              </a:r>
              <a:r>
                <a:rPr lang="en-US" b="1" dirty="0" smtClean="0">
                  <a:solidFill>
                    <a:schemeClr val="bg1">
                      <a:lumMod val="85000"/>
                    </a:schemeClr>
                  </a:solidFill>
                  <a:latin typeface="Arial"/>
                  <a:cs typeface="Arial"/>
                </a:rPr>
                <a:t>BN</a:t>
              </a:r>
            </a:p>
            <a:p>
              <a:r>
                <a:rPr lang="en-US" sz="1300" dirty="0" smtClean="0">
                  <a:solidFill>
                    <a:schemeClr val="bg1">
                      <a:lumMod val="85000"/>
                    </a:schemeClr>
                  </a:solidFill>
                  <a:latin typeface="Arial"/>
                  <a:cs typeface="Arial"/>
                </a:rPr>
                <a:t>Entertainment</a:t>
              </a:r>
              <a:endParaRPr lang="en-US" sz="1300" dirty="0">
                <a:solidFill>
                  <a:schemeClr val="bg1">
                    <a:lumMod val="85000"/>
                  </a:schemeClr>
                </a:solidFill>
                <a:latin typeface="Arial"/>
                <a:cs typeface="Arial"/>
              </a:endParaRPr>
            </a:p>
          </p:txBody>
        </p:sp>
        <p:sp>
          <p:nvSpPr>
            <p:cNvPr id="23" name="TextBox 22"/>
            <p:cNvSpPr txBox="1"/>
            <p:nvPr/>
          </p:nvSpPr>
          <p:spPr>
            <a:xfrm>
              <a:off x="6665527" y="2431516"/>
              <a:ext cx="1560286" cy="846386"/>
            </a:xfrm>
            <a:prstGeom prst="rect">
              <a:avLst/>
            </a:prstGeom>
            <a:noFill/>
            <a:effectLst/>
          </p:spPr>
          <p:txBody>
            <a:bodyPr wrap="square" lIns="0" rIns="0" rtlCol="0">
              <a:spAutoFit/>
            </a:bodyPr>
            <a:lstStyle/>
            <a:p>
              <a:r>
                <a:rPr lang="en-US" b="1" dirty="0" smtClean="0">
                  <a:solidFill>
                    <a:schemeClr val="bg1">
                      <a:lumMod val="85000"/>
                    </a:schemeClr>
                  </a:solidFill>
                  <a:latin typeface="Arial"/>
                  <a:cs typeface="Arial"/>
                </a:rPr>
                <a:t>$</a:t>
              </a:r>
              <a:r>
                <a:rPr lang="en-US" sz="3600" b="1" dirty="0" smtClean="0">
                  <a:solidFill>
                    <a:schemeClr val="bg1">
                      <a:lumMod val="85000"/>
                    </a:schemeClr>
                  </a:solidFill>
                  <a:latin typeface="Arial"/>
                  <a:cs typeface="Arial"/>
                </a:rPr>
                <a:t>34</a:t>
              </a:r>
              <a:r>
                <a:rPr lang="en-US" b="1" dirty="0" smtClean="0">
                  <a:solidFill>
                    <a:schemeClr val="bg1">
                      <a:lumMod val="85000"/>
                    </a:schemeClr>
                  </a:solidFill>
                  <a:latin typeface="Arial"/>
                  <a:cs typeface="Arial"/>
                </a:rPr>
                <a:t>BN</a:t>
              </a:r>
            </a:p>
            <a:p>
              <a:r>
                <a:rPr lang="en-US" sz="1300" dirty="0" smtClean="0">
                  <a:solidFill>
                    <a:schemeClr val="bg1">
                      <a:lumMod val="85000"/>
                    </a:schemeClr>
                  </a:solidFill>
                  <a:latin typeface="Arial"/>
                  <a:cs typeface="Arial"/>
                </a:rPr>
                <a:t>Automotive</a:t>
              </a:r>
              <a:endParaRPr lang="en-US" sz="1300" dirty="0">
                <a:solidFill>
                  <a:schemeClr val="bg1">
                    <a:lumMod val="85000"/>
                  </a:schemeClr>
                </a:solidFill>
                <a:latin typeface="Arial"/>
                <a:cs typeface="Arial"/>
              </a:endParaRPr>
            </a:p>
          </p:txBody>
        </p:sp>
        <p:sp>
          <p:nvSpPr>
            <p:cNvPr id="24" name="TextBox 23"/>
            <p:cNvSpPr txBox="1"/>
            <p:nvPr/>
          </p:nvSpPr>
          <p:spPr>
            <a:xfrm>
              <a:off x="6665527" y="3415523"/>
              <a:ext cx="1560286" cy="846386"/>
            </a:xfrm>
            <a:prstGeom prst="rect">
              <a:avLst/>
            </a:prstGeom>
            <a:noFill/>
            <a:effectLst/>
          </p:spPr>
          <p:txBody>
            <a:bodyPr wrap="square" lIns="0" rIns="0" rtlCol="0">
              <a:spAutoFit/>
            </a:bodyPr>
            <a:lstStyle/>
            <a:p>
              <a:r>
                <a:rPr lang="en-US" b="1" dirty="0" smtClean="0">
                  <a:solidFill>
                    <a:schemeClr val="bg1">
                      <a:lumMod val="85000"/>
                    </a:schemeClr>
                  </a:solidFill>
                  <a:latin typeface="Arial"/>
                  <a:cs typeface="Arial"/>
                </a:rPr>
                <a:t>$</a:t>
              </a:r>
              <a:r>
                <a:rPr lang="en-US" sz="3600" b="1" dirty="0" smtClean="0">
                  <a:solidFill>
                    <a:schemeClr val="bg1">
                      <a:lumMod val="85000"/>
                    </a:schemeClr>
                  </a:solidFill>
                  <a:latin typeface="Arial"/>
                  <a:cs typeface="Arial"/>
                </a:rPr>
                <a:t>3.2</a:t>
              </a:r>
              <a:r>
                <a:rPr lang="en-US" b="1" dirty="0" smtClean="0">
                  <a:solidFill>
                    <a:schemeClr val="bg1">
                      <a:lumMod val="85000"/>
                    </a:schemeClr>
                  </a:solidFill>
                  <a:latin typeface="Arial"/>
                  <a:cs typeface="Arial"/>
                </a:rPr>
                <a:t>BN</a:t>
              </a:r>
            </a:p>
            <a:p>
              <a:r>
                <a:rPr lang="en-US" sz="1300" dirty="0" smtClean="0">
                  <a:solidFill>
                    <a:schemeClr val="bg1">
                      <a:lumMod val="85000"/>
                    </a:schemeClr>
                  </a:solidFill>
                  <a:latin typeface="Arial"/>
                  <a:cs typeface="Arial"/>
                </a:rPr>
                <a:t>Industrial Products</a:t>
              </a:r>
              <a:endParaRPr lang="en-US" sz="1300" dirty="0">
                <a:solidFill>
                  <a:schemeClr val="bg1">
                    <a:lumMod val="85000"/>
                  </a:schemeClr>
                </a:solidFill>
                <a:latin typeface="Arial"/>
                <a:cs typeface="Arial"/>
              </a:endParaRPr>
            </a:p>
          </p:txBody>
        </p:sp>
      </p:grpSp>
    </p:spTree>
    <p:extLst>
      <p:ext uri="{BB962C8B-B14F-4D97-AF65-F5344CB8AC3E}">
        <p14:creationId xmlns:p14="http://schemas.microsoft.com/office/powerpoint/2010/main" val="1057509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The E</a:t>
            </a:r>
            <a:r>
              <a:rPr lang="en-US" sz="3200" dirty="0" smtClean="0">
                <a:solidFill>
                  <a:schemeClr val="bg1">
                    <a:lumMod val="85000"/>
                  </a:schemeClr>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pPr/>
              <a:t>17</a:t>
            </a:fld>
            <a:endParaRPr lang="en-US"/>
          </a:p>
        </p:txBody>
      </p:sp>
      <p:grpSp>
        <p:nvGrpSpPr>
          <p:cNvPr id="5" name="Group 4"/>
          <p:cNvGrpSpPr/>
          <p:nvPr/>
        </p:nvGrpSpPr>
        <p:grpSpPr>
          <a:xfrm>
            <a:off x="2182079" y="1232845"/>
            <a:ext cx="6287580" cy="2748005"/>
            <a:chOff x="2152769" y="1345200"/>
            <a:chExt cx="6287580" cy="2748005"/>
          </a:xfrm>
        </p:grpSpPr>
        <p:sp>
          <p:nvSpPr>
            <p:cNvPr id="6" name="TextBox 5"/>
            <p:cNvSpPr txBox="1"/>
            <p:nvPr/>
          </p:nvSpPr>
          <p:spPr>
            <a:xfrm>
              <a:off x="2152769" y="3409306"/>
              <a:ext cx="1560286" cy="584776"/>
            </a:xfrm>
            <a:prstGeom prst="rect">
              <a:avLst/>
            </a:prstGeom>
            <a:noFill/>
            <a:effectLst/>
          </p:spPr>
          <p:txBody>
            <a:bodyPr wrap="square" lIns="0" rIns="0" rtlCol="0">
              <a:spAutoFit/>
            </a:bodyPr>
            <a:lstStyle/>
            <a:p>
              <a:r>
                <a:rPr lang="en-US" sz="1600" b="1" smtClean="0">
                  <a:solidFill>
                    <a:srgbClr val="FFFFFF"/>
                  </a:solidFill>
                  <a:latin typeface="Arial"/>
                  <a:cs typeface="Arial"/>
                </a:rPr>
                <a:t>$</a:t>
              </a:r>
              <a:r>
                <a:rPr lang="en-US" sz="3200" b="1" smtClean="0">
                  <a:solidFill>
                    <a:srgbClr val="FFFFFF"/>
                  </a:solidFill>
                  <a:latin typeface="Arial"/>
                  <a:cs typeface="Arial"/>
                </a:rPr>
                <a:t>108</a:t>
              </a:r>
              <a:r>
                <a:rPr lang="en-US" sz="1600" b="1" smtClean="0">
                  <a:solidFill>
                    <a:srgbClr val="FFFFFF"/>
                  </a:solidFill>
                  <a:latin typeface="Arial"/>
                  <a:cs typeface="Arial"/>
                </a:rPr>
                <a:t>BN</a:t>
              </a:r>
              <a:endParaRPr lang="en-US" sz="1600" b="1" dirty="0">
                <a:solidFill>
                  <a:srgbClr val="FFFFFF"/>
                </a:solidFill>
                <a:latin typeface="Arial"/>
                <a:cs typeface="Arial"/>
              </a:endParaRPr>
            </a:p>
          </p:txBody>
        </p:sp>
        <p:sp>
          <p:nvSpPr>
            <p:cNvPr id="7" name="TextBox 6"/>
            <p:cNvSpPr txBox="1"/>
            <p:nvPr/>
          </p:nvSpPr>
          <p:spPr>
            <a:xfrm>
              <a:off x="6419898" y="1345200"/>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62</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8" name="TextBox 7"/>
            <p:cNvSpPr txBox="1"/>
            <p:nvPr/>
          </p:nvSpPr>
          <p:spPr>
            <a:xfrm>
              <a:off x="6394668" y="239159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145</a:t>
              </a:r>
              <a:r>
                <a:rPr lang="en-US" sz="1600" b="1" dirty="0" smtClean="0">
                  <a:solidFill>
                    <a:srgbClr val="FFFFFF"/>
                  </a:solidFill>
                  <a:latin typeface="Arial"/>
                  <a:cs typeface="Arial"/>
                </a:rPr>
                <a:t>BN</a:t>
              </a:r>
            </a:p>
          </p:txBody>
        </p:sp>
        <p:sp>
          <p:nvSpPr>
            <p:cNvPr id="9" name="TextBox 8"/>
            <p:cNvSpPr txBox="1"/>
            <p:nvPr/>
          </p:nvSpPr>
          <p:spPr>
            <a:xfrm>
              <a:off x="2152769" y="239532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34</a:t>
              </a:r>
              <a:r>
                <a:rPr lang="en-US" sz="1600" b="1" dirty="0" smtClean="0">
                  <a:solidFill>
                    <a:srgbClr val="FFFFFF"/>
                  </a:solidFill>
                  <a:latin typeface="Arial"/>
                  <a:cs typeface="Arial"/>
                </a:rPr>
                <a:t>BN</a:t>
              </a:r>
            </a:p>
          </p:txBody>
        </p:sp>
        <p:sp>
          <p:nvSpPr>
            <p:cNvPr id="10" name="TextBox 9"/>
            <p:cNvSpPr txBox="1"/>
            <p:nvPr/>
          </p:nvSpPr>
          <p:spPr>
            <a:xfrm>
              <a:off x="6446546" y="3508429"/>
              <a:ext cx="1993803"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23</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11" name="TextBox 10"/>
            <p:cNvSpPr txBox="1"/>
            <p:nvPr/>
          </p:nvSpPr>
          <p:spPr>
            <a:xfrm>
              <a:off x="2152769" y="1353250"/>
              <a:ext cx="2027781"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138</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grpSp>
      <p:grpSp>
        <p:nvGrpSpPr>
          <p:cNvPr id="12" name="Group 11"/>
          <p:cNvGrpSpPr/>
          <p:nvPr/>
        </p:nvGrpSpPr>
        <p:grpSpPr>
          <a:xfrm>
            <a:off x="1987052" y="1215463"/>
            <a:ext cx="4252803" cy="3018139"/>
            <a:chOff x="1987052" y="1215463"/>
            <a:chExt cx="4252803" cy="3018139"/>
          </a:xfrm>
        </p:grpSpPr>
        <p:cxnSp>
          <p:nvCxnSpPr>
            <p:cNvPr id="13" name="Straight Connector 12"/>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p:nvPicPr>
        <p:blipFill>
          <a:blip r:embed="rId3"/>
          <a:stretch>
            <a:fillRect/>
          </a:stretch>
        </p:blipFill>
        <p:spPr>
          <a:xfrm>
            <a:off x="871540" y="3457679"/>
            <a:ext cx="840940" cy="700784"/>
          </a:xfrm>
          <a:prstGeom prst="rect">
            <a:avLst/>
          </a:prstGeom>
        </p:spPr>
      </p:pic>
      <p:pic>
        <p:nvPicPr>
          <p:cNvPr id="20" name="Picture 19"/>
          <p:cNvPicPr>
            <a:picLocks noChangeAspect="1"/>
          </p:cNvPicPr>
          <p:nvPr/>
        </p:nvPicPr>
        <p:blipFill>
          <a:blip r:embed="rId4"/>
          <a:stretch>
            <a:fillRect/>
          </a:stretch>
        </p:blipFill>
        <p:spPr>
          <a:xfrm>
            <a:off x="5052860" y="1322466"/>
            <a:ext cx="1044991" cy="622132"/>
          </a:xfrm>
          <a:prstGeom prst="rect">
            <a:avLst/>
          </a:prstGeom>
        </p:spPr>
      </p:pic>
      <p:pic>
        <p:nvPicPr>
          <p:cNvPr id="22" name="Picture 21"/>
          <p:cNvPicPr>
            <a:picLocks noChangeAspect="1"/>
          </p:cNvPicPr>
          <p:nvPr/>
        </p:nvPicPr>
        <p:blipFill>
          <a:blip r:embed="rId5"/>
          <a:stretch>
            <a:fillRect/>
          </a:stretch>
        </p:blipFill>
        <p:spPr>
          <a:xfrm>
            <a:off x="5052860" y="2296647"/>
            <a:ext cx="1076771" cy="806539"/>
          </a:xfrm>
          <a:prstGeom prst="rect">
            <a:avLst/>
          </a:prstGeom>
        </p:spPr>
      </p:pic>
      <p:pic>
        <p:nvPicPr>
          <p:cNvPr id="23" name="Picture 22"/>
          <p:cNvPicPr>
            <a:picLocks noChangeAspect="1"/>
          </p:cNvPicPr>
          <p:nvPr/>
        </p:nvPicPr>
        <p:blipFill>
          <a:blip r:embed="rId6"/>
          <a:stretch>
            <a:fillRect/>
          </a:stretch>
        </p:blipFill>
        <p:spPr>
          <a:xfrm>
            <a:off x="5061317" y="3536342"/>
            <a:ext cx="1094985" cy="685052"/>
          </a:xfrm>
          <a:prstGeom prst="rect">
            <a:avLst/>
          </a:prstGeom>
        </p:spPr>
      </p:pic>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7468" y="1410015"/>
            <a:ext cx="1646162" cy="415656"/>
          </a:xfrm>
          <a:prstGeom prst="rect">
            <a:avLst/>
          </a:prstGeom>
        </p:spPr>
      </p:pic>
      <p:pic>
        <p:nvPicPr>
          <p:cNvPr id="4" name="Picture 3"/>
          <p:cNvPicPr>
            <a:picLocks noChangeAspect="1"/>
          </p:cNvPicPr>
          <p:nvPr/>
        </p:nvPicPr>
        <p:blipFill>
          <a:blip r:embed="rId8"/>
          <a:stretch>
            <a:fillRect/>
          </a:stretch>
        </p:blipFill>
        <p:spPr>
          <a:xfrm>
            <a:off x="742387" y="2256337"/>
            <a:ext cx="1038202" cy="778652"/>
          </a:xfrm>
          <a:prstGeom prst="rect">
            <a:avLst/>
          </a:prstGeom>
        </p:spPr>
      </p:pic>
    </p:spTree>
    <p:extLst>
      <p:ext uri="{BB962C8B-B14F-4D97-AF65-F5344CB8AC3E}">
        <p14:creationId xmlns:p14="http://schemas.microsoft.com/office/powerpoint/2010/main" val="17438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The E</a:t>
            </a:r>
            <a:r>
              <a:rPr lang="en-US" sz="3200" dirty="0" smtClean="0">
                <a:solidFill>
                  <a:srgbClr val="D9D9D9"/>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pPr/>
              <a:t>18</a:t>
            </a:fld>
            <a:endParaRPr lang="en-US"/>
          </a:p>
        </p:txBody>
      </p:sp>
      <p:pic>
        <p:nvPicPr>
          <p:cNvPr id="5" name="Picture 4"/>
          <p:cNvPicPr>
            <a:picLocks noChangeAspect="1"/>
          </p:cNvPicPr>
          <p:nvPr/>
        </p:nvPicPr>
        <p:blipFill>
          <a:blip r:embed="rId3"/>
          <a:stretch>
            <a:fillRect/>
          </a:stretch>
        </p:blipFill>
        <p:spPr>
          <a:xfrm>
            <a:off x="651140" y="3483290"/>
            <a:ext cx="840940" cy="700784"/>
          </a:xfrm>
          <a:prstGeom prst="rect">
            <a:avLst/>
          </a:prstGeom>
        </p:spPr>
      </p:pic>
      <p:pic>
        <p:nvPicPr>
          <p:cNvPr id="6" name="Picture 5"/>
          <p:cNvPicPr>
            <a:picLocks noChangeAspect="1"/>
          </p:cNvPicPr>
          <p:nvPr/>
        </p:nvPicPr>
        <p:blipFill>
          <a:blip r:embed="rId4"/>
          <a:stretch>
            <a:fillRect/>
          </a:stretch>
        </p:blipFill>
        <p:spPr>
          <a:xfrm>
            <a:off x="5015131" y="1280478"/>
            <a:ext cx="967275" cy="575864"/>
          </a:xfrm>
          <a:prstGeom prst="rect">
            <a:avLst/>
          </a:prstGeom>
        </p:spPr>
      </p:pic>
      <p:pic>
        <p:nvPicPr>
          <p:cNvPr id="8" name="Picture 7"/>
          <p:cNvPicPr>
            <a:picLocks noChangeAspect="1"/>
          </p:cNvPicPr>
          <p:nvPr/>
        </p:nvPicPr>
        <p:blipFill>
          <a:blip r:embed="rId5"/>
          <a:stretch>
            <a:fillRect/>
          </a:stretch>
        </p:blipFill>
        <p:spPr>
          <a:xfrm>
            <a:off x="4937415" y="2254659"/>
            <a:ext cx="1076771" cy="806539"/>
          </a:xfrm>
          <a:prstGeom prst="rect">
            <a:avLst/>
          </a:prstGeom>
        </p:spPr>
      </p:pic>
      <p:grpSp>
        <p:nvGrpSpPr>
          <p:cNvPr id="9" name="Group 8"/>
          <p:cNvGrpSpPr/>
          <p:nvPr/>
        </p:nvGrpSpPr>
        <p:grpSpPr>
          <a:xfrm>
            <a:off x="1929380" y="1313172"/>
            <a:ext cx="6502012" cy="2839411"/>
            <a:chOff x="2067990" y="1457018"/>
            <a:chExt cx="6502012" cy="2839411"/>
          </a:xfrm>
        </p:grpSpPr>
        <p:sp>
          <p:nvSpPr>
            <p:cNvPr id="10" name="TextBox 9"/>
            <p:cNvSpPr txBox="1"/>
            <p:nvPr/>
          </p:nvSpPr>
          <p:spPr>
            <a:xfrm>
              <a:off x="2067990" y="3611170"/>
              <a:ext cx="3008035" cy="646331"/>
            </a:xfrm>
            <a:prstGeom prst="rect">
              <a:avLst/>
            </a:prstGeom>
            <a:noFill/>
            <a:effectLst/>
          </p:spPr>
          <p:txBody>
            <a:bodyPr wrap="square" lIns="0" rIns="0" rtlCol="0">
              <a:spAutoFit/>
            </a:bodyPr>
            <a:lstStyle/>
            <a:p>
              <a:r>
                <a:rPr lang="en-US" dirty="0" smtClean="0">
                  <a:solidFill>
                    <a:schemeClr val="bg1"/>
                  </a:solidFill>
                  <a:latin typeface="Arial"/>
                  <a:cs typeface="Arial"/>
                </a:rPr>
                <a:t>DevOps </a:t>
              </a:r>
              <a:r>
                <a:rPr lang="en-US" dirty="0" smtClean="0">
                  <a:solidFill>
                    <a:schemeClr val="bg1"/>
                  </a:solidFill>
                  <a:cs typeface="Arial"/>
                </a:rPr>
                <a:t>adoption with PCF</a:t>
              </a:r>
              <a:endParaRPr lang="en-US" dirty="0" smtClean="0">
                <a:solidFill>
                  <a:schemeClr val="bg1"/>
                </a:solidFill>
                <a:latin typeface="Arial"/>
                <a:cs typeface="Arial"/>
              </a:endParaRPr>
            </a:p>
            <a:p>
              <a:r>
                <a:rPr lang="en-US" dirty="0" smtClean="0">
                  <a:solidFill>
                    <a:schemeClr val="bg1"/>
                  </a:solidFill>
                  <a:latin typeface="Arial"/>
                  <a:cs typeface="Arial"/>
                </a:rPr>
                <a:t>Automated build pipeline</a:t>
              </a:r>
              <a:endParaRPr lang="en-US" dirty="0">
                <a:solidFill>
                  <a:schemeClr val="bg1"/>
                </a:solidFill>
                <a:latin typeface="Arial"/>
                <a:cs typeface="Arial"/>
              </a:endParaRPr>
            </a:p>
          </p:txBody>
        </p:sp>
        <p:sp>
          <p:nvSpPr>
            <p:cNvPr id="11" name="TextBox 10"/>
            <p:cNvSpPr txBox="1"/>
            <p:nvPr/>
          </p:nvSpPr>
          <p:spPr>
            <a:xfrm>
              <a:off x="6399248" y="1457018"/>
              <a:ext cx="1560286" cy="369332"/>
            </a:xfrm>
            <a:prstGeom prst="rect">
              <a:avLst/>
            </a:prstGeom>
            <a:noFill/>
            <a:effectLst/>
          </p:spPr>
          <p:txBody>
            <a:bodyPr wrap="square" lIns="0" rIns="0" rtlCol="0">
              <a:spAutoFit/>
            </a:bodyPr>
            <a:lstStyle/>
            <a:p>
              <a:r>
                <a:rPr lang="en-US" dirty="0" smtClean="0">
                  <a:solidFill>
                    <a:schemeClr val="bg1"/>
                  </a:solidFill>
                  <a:latin typeface="Arial"/>
                  <a:cs typeface="Arial"/>
                </a:rPr>
                <a:t>Spring + PCF</a:t>
              </a:r>
              <a:endParaRPr lang="en-US" dirty="0">
                <a:solidFill>
                  <a:schemeClr val="bg1"/>
                </a:solidFill>
                <a:latin typeface="Arial"/>
                <a:cs typeface="Arial"/>
              </a:endParaRPr>
            </a:p>
          </p:txBody>
        </p:sp>
        <p:sp>
          <p:nvSpPr>
            <p:cNvPr id="12" name="TextBox 11"/>
            <p:cNvSpPr txBox="1"/>
            <p:nvPr/>
          </p:nvSpPr>
          <p:spPr>
            <a:xfrm>
              <a:off x="6374017" y="2416614"/>
              <a:ext cx="2195985" cy="646331"/>
            </a:xfrm>
            <a:prstGeom prst="rect">
              <a:avLst/>
            </a:prstGeom>
            <a:noFill/>
            <a:effectLst/>
          </p:spPr>
          <p:txBody>
            <a:bodyPr wrap="square" lIns="0" rIns="0" rtlCol="0">
              <a:spAutoFit/>
            </a:bodyPr>
            <a:lstStyle/>
            <a:p>
              <a:r>
                <a:rPr lang="en-US" dirty="0" smtClean="0">
                  <a:solidFill>
                    <a:schemeClr val="bg1"/>
                  </a:solidFill>
                  <a:latin typeface="Arial"/>
                  <a:cs typeface="Arial"/>
                </a:rPr>
                <a:t>Agile software transformation</a:t>
              </a:r>
              <a:endParaRPr lang="en-US" dirty="0">
                <a:solidFill>
                  <a:schemeClr val="bg1"/>
                </a:solidFill>
                <a:latin typeface="Arial"/>
                <a:cs typeface="Arial"/>
              </a:endParaRPr>
            </a:p>
          </p:txBody>
        </p:sp>
        <p:sp>
          <p:nvSpPr>
            <p:cNvPr id="13" name="TextBox 12"/>
            <p:cNvSpPr txBox="1"/>
            <p:nvPr/>
          </p:nvSpPr>
          <p:spPr>
            <a:xfrm>
              <a:off x="6399248" y="3650098"/>
              <a:ext cx="1993803" cy="646331"/>
            </a:xfrm>
            <a:prstGeom prst="rect">
              <a:avLst/>
            </a:prstGeom>
            <a:noFill/>
            <a:effectLst/>
          </p:spPr>
          <p:txBody>
            <a:bodyPr wrap="square" lIns="0" rIns="0" rtlCol="0">
              <a:spAutoFit/>
            </a:bodyPr>
            <a:lstStyle/>
            <a:p>
              <a:r>
                <a:rPr lang="en-US" dirty="0" smtClean="0">
                  <a:solidFill>
                    <a:schemeClr val="bg1"/>
                  </a:solidFill>
                  <a:latin typeface="Arial"/>
                  <a:cs typeface="Arial"/>
                </a:rPr>
                <a:t>Major IT transformation</a:t>
              </a:r>
              <a:endParaRPr lang="en-US" dirty="0">
                <a:solidFill>
                  <a:schemeClr val="bg1"/>
                </a:solidFill>
                <a:latin typeface="Arial"/>
                <a:cs typeface="Arial"/>
              </a:endParaRPr>
            </a:p>
          </p:txBody>
        </p:sp>
        <p:sp>
          <p:nvSpPr>
            <p:cNvPr id="14" name="TextBox 13"/>
            <p:cNvSpPr txBox="1"/>
            <p:nvPr/>
          </p:nvSpPr>
          <p:spPr>
            <a:xfrm>
              <a:off x="2067991" y="1457018"/>
              <a:ext cx="2027781" cy="369332"/>
            </a:xfrm>
            <a:prstGeom prst="rect">
              <a:avLst/>
            </a:prstGeom>
            <a:noFill/>
            <a:effectLst/>
          </p:spPr>
          <p:txBody>
            <a:bodyPr wrap="square" lIns="0" rIns="0" rtlCol="0">
              <a:spAutoFit/>
            </a:bodyPr>
            <a:lstStyle/>
            <a:p>
              <a:r>
                <a:rPr lang="en-US" dirty="0" smtClean="0">
                  <a:solidFill>
                    <a:schemeClr val="bg1"/>
                  </a:solidFill>
                  <a:latin typeface="Arial"/>
                  <a:cs typeface="Arial"/>
                </a:rPr>
                <a:t>700+ apps </a:t>
              </a:r>
              <a:endParaRPr lang="en-US" dirty="0">
                <a:solidFill>
                  <a:schemeClr val="bg1"/>
                </a:solidFill>
                <a:latin typeface="Arial"/>
                <a:cs typeface="Arial"/>
              </a:endParaRPr>
            </a:p>
          </p:txBody>
        </p:sp>
        <p:sp>
          <p:nvSpPr>
            <p:cNvPr id="15" name="TextBox 14"/>
            <p:cNvSpPr txBox="1"/>
            <p:nvPr/>
          </p:nvSpPr>
          <p:spPr>
            <a:xfrm>
              <a:off x="2074438" y="2416461"/>
              <a:ext cx="2330210" cy="646331"/>
            </a:xfrm>
            <a:prstGeom prst="rect">
              <a:avLst/>
            </a:prstGeom>
            <a:noFill/>
            <a:effectLst/>
          </p:spPr>
          <p:txBody>
            <a:bodyPr wrap="square" lIns="0" rIns="0" rtlCol="0">
              <a:spAutoFit/>
            </a:bodyPr>
            <a:lstStyle/>
            <a:p>
              <a:r>
                <a:rPr lang="en-US" dirty="0" smtClean="0">
                  <a:solidFill>
                    <a:schemeClr val="bg1"/>
                  </a:solidFill>
                  <a:latin typeface="Arial"/>
                  <a:cs typeface="Arial"/>
                </a:rPr>
                <a:t>Re-writing software the modern way</a:t>
              </a:r>
              <a:endParaRPr lang="en-US" dirty="0">
                <a:solidFill>
                  <a:schemeClr val="bg1"/>
                </a:solidFill>
                <a:latin typeface="Arial"/>
                <a:cs typeface="Arial"/>
              </a:endParaRPr>
            </a:p>
          </p:txBody>
        </p:sp>
      </p:grpSp>
      <p:pic>
        <p:nvPicPr>
          <p:cNvPr id="16" name="Picture 15"/>
          <p:cNvPicPr>
            <a:picLocks noChangeAspect="1"/>
          </p:cNvPicPr>
          <p:nvPr/>
        </p:nvPicPr>
        <p:blipFill>
          <a:blip r:embed="rId6"/>
          <a:stretch>
            <a:fillRect/>
          </a:stretch>
        </p:blipFill>
        <p:spPr>
          <a:xfrm>
            <a:off x="4945872" y="3494354"/>
            <a:ext cx="1094985" cy="685052"/>
          </a:xfrm>
          <a:prstGeom prst="rect">
            <a:avLst/>
          </a:prstGeom>
        </p:spPr>
      </p:pic>
      <p:grpSp>
        <p:nvGrpSpPr>
          <p:cNvPr id="17" name="Group 16"/>
          <p:cNvGrpSpPr/>
          <p:nvPr/>
        </p:nvGrpSpPr>
        <p:grpSpPr>
          <a:xfrm>
            <a:off x="1822640" y="1181282"/>
            <a:ext cx="4252803" cy="3018139"/>
            <a:chOff x="1987052" y="1215463"/>
            <a:chExt cx="4252803" cy="3018139"/>
          </a:xfrm>
        </p:grpSpPr>
        <p:cxnSp>
          <p:nvCxnSpPr>
            <p:cNvPr id="18" name="Straight Connector 17"/>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29175" y="1303552"/>
            <a:ext cx="1682970" cy="424950"/>
          </a:xfrm>
          <a:prstGeom prst="rect">
            <a:avLst/>
          </a:prstGeom>
        </p:spPr>
      </p:pic>
      <p:pic>
        <p:nvPicPr>
          <p:cNvPr id="25" name="Picture 24"/>
          <p:cNvPicPr>
            <a:picLocks noChangeAspect="1"/>
          </p:cNvPicPr>
          <p:nvPr/>
        </p:nvPicPr>
        <p:blipFill>
          <a:blip r:embed="rId8"/>
          <a:stretch>
            <a:fillRect/>
          </a:stretch>
        </p:blipFill>
        <p:spPr>
          <a:xfrm>
            <a:off x="742387" y="2178291"/>
            <a:ext cx="1038202" cy="778652"/>
          </a:xfrm>
          <a:prstGeom prst="rect">
            <a:avLst/>
          </a:prstGeom>
        </p:spPr>
      </p:pic>
    </p:spTree>
    <p:extLst>
      <p:ext uri="{BB962C8B-B14F-4D97-AF65-F5344CB8AC3E}">
        <p14:creationId xmlns:p14="http://schemas.microsoft.com/office/powerpoint/2010/main" val="337560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Cloud Ready Poll </a:t>
            </a:r>
            <a:endParaRPr lang="en" sz="3600" b="1" baseline="30000" dirty="0">
              <a:solidFill>
                <a:srgbClr val="00AE9E"/>
              </a:solidFill>
            </a:endParaRPr>
          </a:p>
        </p:txBody>
      </p:sp>
      <p:sp>
        <p:nvSpPr>
          <p:cNvPr id="3" name="Rectangle 2"/>
          <p:cNvSpPr/>
          <p:nvPr/>
        </p:nvSpPr>
        <p:spPr>
          <a:xfrm>
            <a:off x="366751" y="1215798"/>
            <a:ext cx="8618487" cy="3539430"/>
          </a:xfrm>
          <a:prstGeom prst="rect">
            <a:avLst/>
          </a:prstGeom>
        </p:spPr>
        <p:txBody>
          <a:bodyPr wrap="square">
            <a:spAutoFit/>
          </a:bodyPr>
          <a:lstStyle/>
          <a:p>
            <a:pPr marL="457200" indent="-457200">
              <a:buFont typeface="Arial"/>
              <a:buChar char="•"/>
            </a:pPr>
            <a:r>
              <a:rPr lang="en-US" sz="3200" dirty="0" smtClean="0">
                <a:solidFill>
                  <a:schemeClr val="bg1"/>
                </a:solidFill>
              </a:rPr>
              <a:t>App upgrades require planned outage?</a:t>
            </a:r>
          </a:p>
          <a:p>
            <a:pPr marL="457200" indent="-457200">
              <a:buFont typeface="Arial"/>
              <a:buChar char="•"/>
            </a:pPr>
            <a:endParaRPr lang="en-US" sz="3200" dirty="0" smtClean="0">
              <a:solidFill>
                <a:schemeClr val="bg1"/>
              </a:solidFill>
            </a:endParaRPr>
          </a:p>
          <a:p>
            <a:pPr marL="457200" indent="-457200">
              <a:buFont typeface="Arial"/>
              <a:buChar char="•"/>
            </a:pPr>
            <a:r>
              <a:rPr lang="en-US" sz="3200" dirty="0" smtClean="0">
                <a:solidFill>
                  <a:schemeClr val="bg1"/>
                </a:solidFill>
              </a:rPr>
              <a:t>Apps are hard to scale up or scale down?</a:t>
            </a:r>
          </a:p>
          <a:p>
            <a:endParaRPr lang="en-US" sz="3200" dirty="0" smtClean="0">
              <a:solidFill>
                <a:schemeClr val="bg1"/>
              </a:solidFill>
            </a:endParaRPr>
          </a:p>
          <a:p>
            <a:pPr marL="457200" indent="-457200">
              <a:buFont typeface="Arial"/>
              <a:buChar char="•"/>
            </a:pPr>
            <a:r>
              <a:rPr lang="en-US" sz="3200" dirty="0">
                <a:solidFill>
                  <a:schemeClr val="bg1"/>
                </a:solidFill>
              </a:rPr>
              <a:t>App downtime when pulling cables at random in the </a:t>
            </a:r>
            <a:r>
              <a:rPr lang="en-US" sz="3200" dirty="0" smtClean="0">
                <a:solidFill>
                  <a:schemeClr val="bg1"/>
                </a:solidFill>
              </a:rPr>
              <a:t>datacenter?</a:t>
            </a:r>
            <a:endParaRPr lang="en-US" sz="3200" dirty="0">
              <a:solidFill>
                <a:schemeClr val="bg1"/>
              </a:solidFill>
            </a:endParaRPr>
          </a:p>
          <a:p>
            <a:endParaRPr lang="en-US" sz="3200" dirty="0" smtClean="0">
              <a:solidFill>
                <a:schemeClr val="bg1"/>
              </a:solidFill>
            </a:endParaRP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19</a:t>
            </a:fld>
            <a:endParaRPr lang="en-US" sz="1050" dirty="0">
              <a:solidFill>
                <a:schemeClr val="bg1">
                  <a:lumMod val="65000"/>
                </a:schemeClr>
              </a:solidFill>
            </a:endParaRPr>
          </a:p>
        </p:txBody>
      </p:sp>
    </p:spTree>
    <p:extLst>
      <p:ext uri="{BB962C8B-B14F-4D97-AF65-F5344CB8AC3E}">
        <p14:creationId xmlns:p14="http://schemas.microsoft.com/office/powerpoint/2010/main" val="24380040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2025170"/>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a:solidFill>
                  <a:srgbClr val="00AE9E"/>
                </a:solidFill>
                <a:effectLst>
                  <a:outerShdw blurRad="50800" dist="38100" dir="5400000" algn="t" rotWithShape="0">
                    <a:prstClr val="black">
                      <a:alpha val="40000"/>
                    </a:prstClr>
                  </a:outerShdw>
                </a:effectLst>
                <a:cs typeface="Arial"/>
              </a:rPr>
              <a:t>Cloud Native </a:t>
            </a:r>
            <a:r>
              <a:rPr lang="en-US" sz="4200" b="1" spc="-100" dirty="0" smtClean="0">
                <a:solidFill>
                  <a:srgbClr val="00AE9E"/>
                </a:solidFill>
                <a:effectLst>
                  <a:outerShdw blurRad="50800" dist="38100" dir="5400000" algn="t" rotWithShape="0">
                    <a:prstClr val="black">
                      <a:alpha val="40000"/>
                    </a:prstClr>
                  </a:outerShdw>
                </a:effectLst>
                <a:cs typeface="Arial"/>
              </a:rPr>
              <a:t>Applications</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Workshop Introduction</a:t>
            </a:r>
            <a:endParaRPr lang="en-US" sz="2400" b="1" spc="-100" dirty="0">
              <a:solidFill>
                <a:schemeClr val="bg1"/>
              </a:solidFill>
              <a:effectLst>
                <a:outerShdw blurRad="50800" dist="38100" dir="5400000" algn="t" rotWithShape="0">
                  <a:prstClr val="black">
                    <a:alpha val="40000"/>
                  </a:prstClr>
                </a:outerShdw>
              </a:effectLst>
              <a:cs typeface="Arial"/>
            </a:endParaRP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11" name="Picture 10" descr="Walt-disney-symbo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7462" y="120668"/>
            <a:ext cx="1166838" cy="774664"/>
          </a:xfrm>
          <a:prstGeom prst="rect">
            <a:avLst/>
          </a:prstGeom>
        </p:spPr>
      </p:pic>
    </p:spTree>
    <p:extLst>
      <p:ext uri="{BB962C8B-B14F-4D97-AF65-F5344CB8AC3E}">
        <p14:creationId xmlns:p14="http://schemas.microsoft.com/office/powerpoint/2010/main" val="1585968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a:t>
            </a:r>
            <a:r>
              <a:rPr lang="en-US" sz="3600" b="1" dirty="0" smtClean="0">
                <a:solidFill>
                  <a:srgbClr val="FFFFFF"/>
                </a:solidFill>
              </a:rPr>
              <a:t>Platform</a:t>
            </a:r>
            <a:endParaRPr lang="en" sz="3600" b="1" baseline="30000" dirty="0">
              <a:solidFill>
                <a:srgbClr val="FFFFFF"/>
              </a:solidFill>
            </a:endParaRPr>
          </a:p>
        </p:txBody>
      </p:sp>
      <p:sp>
        <p:nvSpPr>
          <p:cNvPr id="3" name="Rectangle 2"/>
          <p:cNvSpPr/>
          <p:nvPr/>
        </p:nvSpPr>
        <p:spPr>
          <a:xfrm>
            <a:off x="1028225" y="1636943"/>
            <a:ext cx="7087551" cy="2308324"/>
          </a:xfrm>
          <a:prstGeom prst="rect">
            <a:avLst/>
          </a:prstGeom>
        </p:spPr>
        <p:txBody>
          <a:bodyPr wrap="square">
            <a:spAutoFit/>
          </a:bodyPr>
          <a:lstStyle/>
          <a:p>
            <a:pPr algn="ctr"/>
            <a:r>
              <a:rPr lang="en-US" sz="3600" dirty="0" smtClean="0">
                <a:solidFill>
                  <a:schemeClr val="bg1">
                    <a:lumMod val="85000"/>
                  </a:schemeClr>
                </a:solidFill>
              </a:rPr>
              <a:t>An end-to-end </a:t>
            </a:r>
            <a:r>
              <a:rPr lang="en-US" sz="3600" i="1" dirty="0" smtClean="0">
                <a:solidFill>
                  <a:schemeClr val="accent6"/>
                </a:solidFill>
              </a:rPr>
              <a:t>structured platform </a:t>
            </a:r>
            <a:r>
              <a:rPr lang="en-US" sz="3600" dirty="0" smtClean="0">
                <a:solidFill>
                  <a:schemeClr val="bg1">
                    <a:lumMod val="85000"/>
                  </a:schemeClr>
                </a:solidFill>
              </a:rPr>
              <a:t>makes resilient distributed App </a:t>
            </a:r>
          </a:p>
          <a:p>
            <a:pPr algn="ctr"/>
            <a:r>
              <a:rPr lang="en-US" sz="3600" dirty="0" smtClean="0">
                <a:solidFill>
                  <a:schemeClr val="bg1">
                    <a:lumMod val="85000"/>
                  </a:schemeClr>
                </a:solidFill>
              </a:rPr>
              <a:t>best practices, a </a:t>
            </a:r>
            <a:r>
              <a:rPr lang="en-US" sz="3600" dirty="0" smtClean="0">
                <a:solidFill>
                  <a:schemeClr val="accent6"/>
                </a:solidFill>
              </a:rPr>
              <a:t>turn-key</a:t>
            </a:r>
            <a:r>
              <a:rPr lang="en-US" sz="3600" dirty="0" smtClean="0">
                <a:solidFill>
                  <a:schemeClr val="bg1"/>
                </a:solidFill>
              </a:rPr>
              <a:t>,</a:t>
            </a:r>
            <a:r>
              <a:rPr lang="en-US" sz="3600" dirty="0" smtClean="0">
                <a:solidFill>
                  <a:schemeClr val="accent6"/>
                </a:solidFill>
              </a:rPr>
              <a:t> </a:t>
            </a:r>
          </a:p>
          <a:p>
            <a:pPr algn="ctr"/>
            <a:r>
              <a:rPr lang="en-US" sz="3600" i="1" dirty="0" smtClean="0">
                <a:solidFill>
                  <a:srgbClr val="FFC85F"/>
                </a:solidFill>
              </a:rPr>
              <a:t>first practice</a:t>
            </a: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20</a:t>
            </a:fld>
            <a:endParaRPr lang="en-US" sz="1050" dirty="0">
              <a:solidFill>
                <a:schemeClr val="bg1">
                  <a:lumMod val="65000"/>
                </a:schemeClr>
              </a:solidFill>
            </a:endParaRPr>
          </a:p>
        </p:txBody>
      </p:sp>
    </p:spTree>
    <p:extLst>
      <p:ext uri="{BB962C8B-B14F-4D97-AF65-F5344CB8AC3E}">
        <p14:creationId xmlns:p14="http://schemas.microsoft.com/office/powerpoint/2010/main" val="10939317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Path to </a:t>
            </a:r>
            <a:r>
              <a:rPr lang="en-US" sz="3200" b="1" dirty="0" smtClean="0">
                <a:solidFill>
                  <a:srgbClr val="FFFFFF"/>
                </a:solidFill>
              </a:rPr>
              <a:t>Full Stack </a:t>
            </a:r>
            <a:r>
              <a:rPr lang="en-US" sz="3200" b="1" dirty="0" smtClean="0">
                <a:solidFill>
                  <a:srgbClr val="008774"/>
                </a:solidFill>
              </a:rPr>
              <a:t>Automation</a:t>
            </a:r>
            <a:endParaRPr lang="en-US" sz="3200" b="1" dirty="0">
              <a:solidFill>
                <a:srgbClr val="008774"/>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6"/>
                  </a:solidFill>
                  <a:effectLst/>
                  <a:uLnTx/>
                  <a:uFillTx/>
                  <a:ea typeface="Calibri"/>
                  <a:cs typeface="Calibri"/>
                </a:rPr>
                <a:t>   </a:t>
              </a:r>
              <a:r>
                <a:rPr kumimoji="0" lang="en-US" sz="1600" b="1" i="0" u="none" strike="noStrike" kern="1200" cap="none" spc="0" normalizeH="0" baseline="0" noProof="0" dirty="0" smtClean="0">
                  <a:ln>
                    <a:noFill/>
                  </a:ln>
                  <a:solidFill>
                    <a:schemeClr val="accent6"/>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FC85F"/>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chemeClr val="bg1"/>
                  </a:solid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grpSp>
        <p:nvGrpSpPr>
          <p:cNvPr id="4" name="Group 3"/>
          <p:cNvGrpSpPr/>
          <p:nvPr/>
        </p:nvGrpSpPr>
        <p:grpSpPr>
          <a:xfrm>
            <a:off x="6957977" y="835533"/>
            <a:ext cx="2010836" cy="849791"/>
            <a:chOff x="6957977" y="835533"/>
            <a:chExt cx="2010836" cy="849791"/>
          </a:xfrm>
        </p:grpSpPr>
        <p:cxnSp>
          <p:nvCxnSpPr>
            <p:cNvPr id="53" name="Straight Arrow Connector 52"/>
            <p:cNvCxnSpPr/>
            <p:nvPr/>
          </p:nvCxnSpPr>
          <p:spPr bwMode="gray">
            <a:xfrm flipV="1">
              <a:off x="7659657" y="1305213"/>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a:t>
              </a:r>
              <a:r>
                <a:rPr lang="en-US" sz="1400" b="1" kern="0" dirty="0">
                  <a:solidFill>
                    <a:srgbClr val="FFFFFF"/>
                  </a:solidFill>
                  <a:latin typeface="Calibri"/>
                  <a:cs typeface="Calibri"/>
                </a:rPr>
                <a:t>C</a:t>
              </a:r>
              <a:r>
                <a:rPr lang="en-US" sz="1400" b="1" kern="0" dirty="0" smtClean="0">
                  <a:solidFill>
                    <a:srgbClr val="FFFFFF"/>
                  </a:solidFill>
                  <a:latin typeface="Calibri"/>
                  <a:cs typeface="Calibri"/>
                </a:rPr>
                <a:t>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C85F"/>
                    </a:solidFill>
                    <a:effectLst/>
                    <a:uLnTx/>
                    <a:uFillTx/>
                    <a:ea typeface="Calibri"/>
                    <a:cs typeface="Calibri"/>
                  </a:rPr>
                  <a:t>Platforms</a:t>
                </a:r>
                <a:endParaRPr kumimoji="0" lang="en-US" sz="1600" b="1" i="0" u="none" strike="noStrike" kern="1200" cap="none" spc="0" normalizeH="0" baseline="0" noProof="0" dirty="0" smtClean="0">
                  <a:ln>
                    <a:noFill/>
                  </a:ln>
                  <a:solidFill>
                    <a:srgbClr val="FFC85F"/>
                  </a:solidFill>
                  <a:effectLst/>
                  <a:uLnTx/>
                  <a:uFillTx/>
                  <a:ea typeface="Calibri"/>
                  <a:cs typeface="Calibri"/>
                </a:endParaRP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55" name="Slide Number Placeholder 1"/>
          <p:cNvSpPr txBox="1">
            <a:spLocks/>
          </p:cNvSpPr>
          <p:nvPr/>
        </p:nvSpPr>
        <p:spPr>
          <a:xfrm>
            <a:off x="48247" y="4849918"/>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21</a:t>
            </a:fld>
            <a:endParaRPr lang="en-US" sz="1050" dirty="0">
              <a:solidFill>
                <a:schemeClr val="bg1">
                  <a:lumMod val="65000"/>
                </a:schemeClr>
              </a:solidFill>
            </a:endParaRPr>
          </a:p>
        </p:txBody>
      </p:sp>
    </p:spTree>
    <p:extLst>
      <p:ext uri="{BB962C8B-B14F-4D97-AF65-F5344CB8AC3E}">
        <p14:creationId xmlns:p14="http://schemas.microsoft.com/office/powerpoint/2010/main" val="25506177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pic>
        <p:nvPicPr>
          <p:cNvPr id="12" name="Picture 11" descr="Walt-disney-symbo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7462" y="120668"/>
            <a:ext cx="1166838" cy="774664"/>
          </a:xfrm>
          <a:prstGeom prst="rect">
            <a:avLst/>
          </a:prstGeom>
        </p:spPr>
      </p:pic>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What Just Happened?</a:t>
            </a:r>
            <a:endParaRPr lang="en-US" sz="3200" b="1" dirty="0">
              <a:solidFill>
                <a:schemeClr val="accent2"/>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1150335"/>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092406" y="4556197"/>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6993856" y="4568897"/>
            <a:ext cx="1090612" cy="180975"/>
          </a:xfrm>
          <a:prstGeom prst="rect">
            <a:avLst/>
          </a:prstGeom>
          <a:noFill/>
          <a:ln>
            <a:noFill/>
          </a:ln>
        </p:spPr>
      </p:pic>
    </p:spTree>
    <p:extLst>
      <p:ext uri="{BB962C8B-B14F-4D97-AF65-F5344CB8AC3E}">
        <p14:creationId xmlns:p14="http://schemas.microsoft.com/office/powerpoint/2010/main" val="55313607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1"/>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chemeClr val="bg1">
                  <a:lumMod val="85000"/>
                </a:schemeClr>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bg1">
                    <a:lumMod val="85000"/>
                  </a:schemeClr>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chemeClr val="bg1">
                      <a:lumMod val="85000"/>
                    </a:schemeClr>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bg1">
                    <a:lumMod val="85000"/>
                  </a:schemeClr>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chemeClr val="bg1">
                      <a:lumMod val="85000"/>
                    </a:schemeClr>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bg1">
                    <a:lumMod val="85000"/>
                  </a:schemeClr>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chemeClr val="bg1">
                      <a:lumMod val="85000"/>
                    </a:schemeClr>
                  </a:solidFill>
                  <a:latin typeface="Arial"/>
                  <a:ea typeface="Helvetica Neue"/>
                  <a:cs typeface="Arial"/>
                  <a:sym typeface="Helvetica Neue"/>
                </a:rPr>
                <a:t>Application Installation &amp; </a:t>
              </a:r>
              <a:r>
                <a:rPr lang="en-US" sz="1400" b="0" i="0" u="none" strike="noStrike" cap="none" baseline="0" dirty="0" err="1">
                  <a:solidFill>
                    <a:schemeClr val="bg1">
                      <a:lumMod val="85000"/>
                    </a:schemeClr>
                  </a:solidFill>
                  <a:latin typeface="Arial"/>
                  <a:ea typeface="Helvetica Neue"/>
                  <a:cs typeface="Arial"/>
                  <a:sym typeface="Helvetica Neue"/>
                </a:rPr>
                <a:t>Config</a:t>
              </a:r>
              <a:endParaRPr lang="en-US" sz="1400" b="0" i="0" u="none" strike="noStrike" cap="none" baseline="0" dirty="0">
                <a:solidFill>
                  <a:schemeClr val="bg1">
                    <a:lumMod val="85000"/>
                  </a:schemeClr>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bg1">
                    <a:lumMod val="85000"/>
                  </a:schemeClr>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chemeClr val="bg1">
                      <a:lumMod val="85000"/>
                    </a:schemeClr>
                  </a:solidFill>
                  <a:latin typeface="Arial"/>
                  <a:ea typeface="Helvetica Neue"/>
                  <a:cs typeface="Arial"/>
                  <a:sym typeface="Helvetica Neue"/>
                </a:rPr>
                <a:t>Middleware Installation &amp; </a:t>
              </a:r>
              <a:r>
                <a:rPr lang="en-US" sz="1400" b="0" i="0" u="none" strike="noStrike" cap="none" baseline="0" dirty="0" err="1">
                  <a:solidFill>
                    <a:schemeClr val="bg1">
                      <a:lumMod val="85000"/>
                    </a:schemeClr>
                  </a:solidFill>
                  <a:latin typeface="Arial"/>
                  <a:ea typeface="Helvetica Neue"/>
                  <a:cs typeface="Arial"/>
                  <a:sym typeface="Helvetica Neue"/>
                </a:rPr>
                <a:t>Config</a:t>
              </a:r>
              <a:endParaRPr lang="en-US" sz="1400" b="0" i="0" u="none" strike="noStrike" cap="none" baseline="0" dirty="0">
                <a:solidFill>
                  <a:schemeClr val="bg1">
                    <a:lumMod val="85000"/>
                  </a:schemeClr>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bg1">
                    <a:lumMod val="85000"/>
                  </a:schemeClr>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chemeClr val="bg1">
                      <a:lumMod val="85000"/>
                    </a:schemeClr>
                  </a:solidFill>
                  <a:latin typeface="Arial"/>
                  <a:ea typeface="Helvetica Neue"/>
                  <a:cs typeface="Arial"/>
                  <a:sym typeface="Helvetica Neue"/>
                </a:rPr>
                <a:t>Runtime Installation &amp; </a:t>
              </a:r>
              <a:r>
                <a:rPr lang="en-US" sz="1400" b="0" i="0" u="none" strike="noStrike" cap="none" baseline="0" dirty="0" err="1">
                  <a:solidFill>
                    <a:schemeClr val="bg1">
                      <a:lumMod val="85000"/>
                    </a:schemeClr>
                  </a:solidFill>
                  <a:latin typeface="Arial"/>
                  <a:ea typeface="Helvetica Neue"/>
                  <a:cs typeface="Arial"/>
                  <a:sym typeface="Helvetica Neue"/>
                </a:rPr>
                <a:t>Config</a:t>
              </a:r>
              <a:endParaRPr lang="en-US" sz="1400" b="0" i="0" u="none" strike="noStrike" cap="none" baseline="0" dirty="0">
                <a:solidFill>
                  <a:schemeClr val="bg1">
                    <a:lumMod val="85000"/>
                  </a:schemeClr>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bg1">
                    <a:lumMod val="85000"/>
                  </a:schemeClr>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chemeClr val="bg1">
                      <a:lumMod val="85000"/>
                    </a:schemeClr>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bg1">
                    <a:lumMod val="85000"/>
                  </a:schemeClr>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chemeClr val="bg1">
                      <a:lumMod val="85000"/>
                    </a:schemeClr>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bg1">
                    <a:lumMod val="85000"/>
                  </a:schemeClr>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chemeClr val="bg1">
                      <a:lumMod val="85000"/>
                    </a:schemeClr>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200650" y="0"/>
            <a:ext cx="3774145" cy="914530"/>
          </a:xfrm>
        </p:spPr>
        <p:txBody>
          <a:bodyPr/>
          <a:lstStyle/>
          <a:p>
            <a:pPr lvl="0"/>
            <a:r>
              <a:rPr lang="en-US" sz="3200" dirty="0" smtClean="0">
                <a:solidFill>
                  <a:srgbClr val="00AE9E"/>
                </a:solidFill>
              </a:rPr>
              <a:t>Full Stack Ticket Elimination</a:t>
            </a:r>
            <a:endParaRPr lang="en-US" sz="3200" dirty="0">
              <a:solidFill>
                <a:srgbClr val="00AE9E"/>
              </a:solidFill>
            </a:endParaRPr>
          </a:p>
        </p:txBody>
      </p:sp>
      <p:sp>
        <p:nvSpPr>
          <p:cNvPr id="44" name="Shape 988"/>
          <p:cNvSpPr/>
          <p:nvPr/>
        </p:nvSpPr>
        <p:spPr>
          <a:xfrm>
            <a:off x="1244296" y="4036786"/>
            <a:ext cx="1365554" cy="104338"/>
          </a:xfrm>
          <a:prstGeom prst="rect">
            <a:avLst/>
          </a:prstGeom>
          <a:solidFill>
            <a:srgbClr val="000000"/>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chemeClr val="bg1">
                  <a:lumMod val="85000"/>
                </a:schemeClr>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87426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3200" dirty="0" smtClean="0">
                <a:solidFill>
                  <a:schemeClr val="accent2"/>
                </a:solidFill>
              </a:rPr>
              <a:t>Pivotal Cloud Foundry at a Glance</a:t>
            </a:r>
            <a:endParaRPr lang="en-US" sz="3200" dirty="0">
              <a:solidFill>
                <a:schemeClr val="accent2"/>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5284933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smtClean="0">
                <a:solidFill>
                  <a:schemeClr val="accent2"/>
                </a:solidFill>
                <a:latin typeface="+mj-lt"/>
              </a:rPr>
              <a:t>Pivotal Cloud Foundry: </a:t>
            </a:r>
            <a:r>
              <a:rPr lang="en-US" b="0" dirty="0" smtClean="0">
                <a:solidFill>
                  <a:srgbClr val="FFFFFF"/>
                </a:solidFill>
                <a:latin typeface="+mj-lt"/>
              </a:rPr>
              <a:t>Most Trusted </a:t>
            </a:r>
            <a:r>
              <a:rPr lang="en-US" b="0" dirty="0" smtClean="0">
                <a:solidFill>
                  <a:srgbClr val="F2F2F2"/>
                </a:solidFill>
                <a:latin typeface="+mj-lt"/>
              </a:rPr>
              <a:t>Platform</a:t>
            </a:r>
            <a:endParaRPr lang="en-US" b="0" dirty="0">
              <a:solidFill>
                <a:srgbClr val="F2F2F2"/>
              </a:solidFill>
              <a:latin typeface="+mj-lt"/>
            </a:endParaRPr>
          </a:p>
        </p:txBody>
      </p:sp>
      <p:sp>
        <p:nvSpPr>
          <p:cNvPr id="32" name="Rectangle 31"/>
          <p:cNvSpPr/>
          <p:nvPr/>
        </p:nvSpPr>
        <p:spPr>
          <a:xfrm>
            <a:off x="115959" y="929347"/>
            <a:ext cx="8936569" cy="413280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154" y="3550325"/>
            <a:ext cx="603320" cy="31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130889" y="929347"/>
            <a:ext cx="8921639" cy="870701"/>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130889" y="1930564"/>
            <a:ext cx="8921639" cy="128567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130889" y="3350389"/>
            <a:ext cx="8921639" cy="1708057"/>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212017" y="988629"/>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dirty="0">
                <a:solidFill>
                  <a:srgbClr val="182730"/>
                </a:solidFill>
                <a:latin typeface="Arial" charset="0"/>
                <a:cs typeface="Arial" charset="0"/>
              </a:rPr>
              <a:t>PLATINUM</a:t>
            </a:r>
          </a:p>
        </p:txBody>
      </p:sp>
      <p:sp>
        <p:nvSpPr>
          <p:cNvPr id="24583" name="Content Placeholder 2"/>
          <p:cNvSpPr txBox="1">
            <a:spLocks/>
          </p:cNvSpPr>
          <p:nvPr/>
        </p:nvSpPr>
        <p:spPr bwMode="gray">
          <a:xfrm>
            <a:off x="212017" y="2097294"/>
            <a:ext cx="1204955" cy="2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228870" y="3418933"/>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115959" y="1928712"/>
            <a:ext cx="37076" cy="127455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15959" y="929347"/>
            <a:ext cx="37076" cy="87070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112588" y="3354094"/>
            <a:ext cx="33705" cy="1708057"/>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9830" y="1264602"/>
            <a:ext cx="704435" cy="27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68220" y="1275717"/>
            <a:ext cx="569615" cy="25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69956" y="1201615"/>
            <a:ext cx="549392" cy="39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13769" y="1220141"/>
            <a:ext cx="643766" cy="36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4787" y="2716287"/>
            <a:ext cx="810605" cy="33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50775" y="2779499"/>
            <a:ext cx="754992"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07206" y="2779499"/>
            <a:ext cx="893183"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389307" y="2821975"/>
            <a:ext cx="455608" cy="20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943059" y="2194542"/>
            <a:ext cx="1085302" cy="30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24942" y="1312768"/>
            <a:ext cx="985871" cy="17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35291" y="4129242"/>
            <a:ext cx="849367" cy="22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38842" y="4677157"/>
            <a:ext cx="674100" cy="15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88464" y="4019942"/>
            <a:ext cx="640395" cy="44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393929" y="4673567"/>
            <a:ext cx="518643" cy="16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398450" y="4656778"/>
            <a:ext cx="744881"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241129" y="4690124"/>
            <a:ext cx="724658" cy="1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617970" y="3639043"/>
            <a:ext cx="728028"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547429" y="4136546"/>
            <a:ext cx="712389" cy="30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115526" y="2708806"/>
            <a:ext cx="393201" cy="432237"/>
          </a:xfrm>
          <a:prstGeom prst="rect">
            <a:avLst/>
          </a:prstGeom>
        </p:spPr>
      </p:pic>
      <p:pic>
        <p:nvPicPr>
          <p:cNvPr id="6" name="Picture 5"/>
          <p:cNvPicPr>
            <a:picLocks noChangeAspect="1"/>
          </p:cNvPicPr>
          <p:nvPr/>
        </p:nvPicPr>
        <p:blipFill>
          <a:blip r:embed="rId23"/>
          <a:stretch>
            <a:fillRect/>
          </a:stretch>
        </p:blipFill>
        <p:spPr>
          <a:xfrm>
            <a:off x="6797624" y="2823196"/>
            <a:ext cx="779705" cy="266514"/>
          </a:xfrm>
          <a:prstGeom prst="rect">
            <a:avLst/>
          </a:prstGeom>
        </p:spPr>
      </p:pic>
      <p:pic>
        <p:nvPicPr>
          <p:cNvPr id="8" name="Picture 7"/>
          <p:cNvPicPr>
            <a:picLocks noChangeAspect="1"/>
          </p:cNvPicPr>
          <p:nvPr/>
        </p:nvPicPr>
        <p:blipFill>
          <a:blip r:embed="rId24"/>
          <a:stretch>
            <a:fillRect/>
          </a:stretch>
        </p:blipFill>
        <p:spPr>
          <a:xfrm>
            <a:off x="5258451" y="4134798"/>
            <a:ext cx="627498" cy="211196"/>
          </a:xfrm>
          <a:prstGeom prst="rect">
            <a:avLst/>
          </a:prstGeom>
        </p:spPr>
      </p:pic>
      <p:pic>
        <p:nvPicPr>
          <p:cNvPr id="9" name="Picture 8"/>
          <p:cNvPicPr>
            <a:picLocks noChangeAspect="1"/>
          </p:cNvPicPr>
          <p:nvPr/>
        </p:nvPicPr>
        <p:blipFill rotWithShape="1">
          <a:blip r:embed="rId25"/>
          <a:srcRect l="10726" r="6919" b="18373"/>
          <a:stretch/>
        </p:blipFill>
        <p:spPr>
          <a:xfrm>
            <a:off x="3398450" y="4063080"/>
            <a:ext cx="474224" cy="354631"/>
          </a:xfrm>
          <a:prstGeom prst="rect">
            <a:avLst/>
          </a:prstGeom>
        </p:spPr>
      </p:pic>
      <p:pic>
        <p:nvPicPr>
          <p:cNvPr id="10" name="Picture 9"/>
          <p:cNvPicPr>
            <a:picLocks noChangeAspect="1"/>
          </p:cNvPicPr>
          <p:nvPr/>
        </p:nvPicPr>
        <p:blipFill>
          <a:blip r:embed="rId26"/>
          <a:stretch>
            <a:fillRect/>
          </a:stretch>
        </p:blipFill>
        <p:spPr>
          <a:xfrm>
            <a:off x="3398450" y="3627184"/>
            <a:ext cx="555237" cy="223797"/>
          </a:xfrm>
          <a:prstGeom prst="rect">
            <a:avLst/>
          </a:prstGeom>
        </p:spPr>
      </p:pic>
      <p:pic>
        <p:nvPicPr>
          <p:cNvPr id="11" name="Picture 10"/>
          <p:cNvPicPr>
            <a:picLocks noChangeAspect="1"/>
          </p:cNvPicPr>
          <p:nvPr/>
        </p:nvPicPr>
        <p:blipFill>
          <a:blip r:embed="rId27"/>
          <a:stretch>
            <a:fillRect/>
          </a:stretch>
        </p:blipFill>
        <p:spPr>
          <a:xfrm>
            <a:off x="6084404" y="4583034"/>
            <a:ext cx="389738" cy="347565"/>
          </a:xfrm>
          <a:prstGeom prst="rect">
            <a:avLst/>
          </a:prstGeom>
        </p:spPr>
      </p:pic>
      <p:pic>
        <p:nvPicPr>
          <p:cNvPr id="12" name="Picture 11"/>
          <p:cNvPicPr>
            <a:picLocks noChangeAspect="1"/>
          </p:cNvPicPr>
          <p:nvPr/>
        </p:nvPicPr>
        <p:blipFill>
          <a:blip r:embed="rId28"/>
          <a:stretch>
            <a:fillRect/>
          </a:stretch>
        </p:blipFill>
        <p:spPr>
          <a:xfrm>
            <a:off x="1617970" y="4162282"/>
            <a:ext cx="627476" cy="220657"/>
          </a:xfrm>
          <a:prstGeom prst="rect">
            <a:avLst/>
          </a:prstGeom>
        </p:spPr>
      </p:pic>
      <p:pic>
        <p:nvPicPr>
          <p:cNvPr id="13" name="Picture 12"/>
          <p:cNvPicPr>
            <a:picLocks noChangeAspect="1"/>
          </p:cNvPicPr>
          <p:nvPr/>
        </p:nvPicPr>
        <p:blipFill>
          <a:blip r:embed="rId29"/>
          <a:stretch>
            <a:fillRect/>
          </a:stretch>
        </p:blipFill>
        <p:spPr>
          <a:xfrm>
            <a:off x="7121251" y="3557679"/>
            <a:ext cx="907608" cy="362805"/>
          </a:xfrm>
          <a:prstGeom prst="rect">
            <a:avLst/>
          </a:prstGeom>
        </p:spPr>
      </p:pic>
      <p:pic>
        <p:nvPicPr>
          <p:cNvPr id="14" name="Picture 13"/>
          <p:cNvPicPr>
            <a:picLocks noChangeAspect="1"/>
          </p:cNvPicPr>
          <p:nvPr/>
        </p:nvPicPr>
        <p:blipFill>
          <a:blip r:embed="rId30"/>
          <a:stretch>
            <a:fillRect/>
          </a:stretch>
        </p:blipFill>
        <p:spPr>
          <a:xfrm>
            <a:off x="8094482" y="3644060"/>
            <a:ext cx="871305" cy="190043"/>
          </a:xfrm>
          <a:prstGeom prst="rect">
            <a:avLst/>
          </a:prstGeom>
        </p:spPr>
      </p:pic>
      <p:pic>
        <p:nvPicPr>
          <p:cNvPr id="15" name="Picture 14"/>
          <p:cNvPicPr>
            <a:picLocks noChangeAspect="1"/>
          </p:cNvPicPr>
          <p:nvPr/>
        </p:nvPicPr>
        <p:blipFill>
          <a:blip r:embed="rId31"/>
          <a:stretch>
            <a:fillRect/>
          </a:stretch>
        </p:blipFill>
        <p:spPr>
          <a:xfrm>
            <a:off x="1989352" y="1194040"/>
            <a:ext cx="895495" cy="413449"/>
          </a:xfrm>
          <a:prstGeom prst="rect">
            <a:avLst/>
          </a:prstGeom>
        </p:spPr>
      </p:pic>
      <p:pic>
        <p:nvPicPr>
          <p:cNvPr id="17" name="Picture 16"/>
          <p:cNvPicPr>
            <a:picLocks noChangeAspect="1"/>
          </p:cNvPicPr>
          <p:nvPr/>
        </p:nvPicPr>
        <p:blipFill>
          <a:blip r:embed="rId32"/>
          <a:stretch>
            <a:fillRect/>
          </a:stretch>
        </p:blipFill>
        <p:spPr>
          <a:xfrm>
            <a:off x="8312559" y="2109104"/>
            <a:ext cx="359159" cy="394814"/>
          </a:xfrm>
          <a:prstGeom prst="rect">
            <a:avLst/>
          </a:prstGeom>
        </p:spPr>
      </p:pic>
      <p:pic>
        <p:nvPicPr>
          <p:cNvPr id="18" name="Picture 17"/>
          <p:cNvPicPr>
            <a:picLocks noChangeAspect="1"/>
          </p:cNvPicPr>
          <p:nvPr/>
        </p:nvPicPr>
        <p:blipFill>
          <a:blip r:embed="rId33"/>
          <a:stretch>
            <a:fillRect/>
          </a:stretch>
        </p:blipFill>
        <p:spPr>
          <a:xfrm>
            <a:off x="2991514" y="2208282"/>
            <a:ext cx="1120601" cy="295636"/>
          </a:xfrm>
          <a:prstGeom prst="rect">
            <a:avLst/>
          </a:prstGeom>
        </p:spPr>
      </p:pic>
      <p:pic>
        <p:nvPicPr>
          <p:cNvPr id="19" name="Picture 18"/>
          <p:cNvPicPr>
            <a:picLocks noChangeAspect="1"/>
          </p:cNvPicPr>
          <p:nvPr/>
        </p:nvPicPr>
        <p:blipFill>
          <a:blip r:embed="rId34"/>
          <a:stretch>
            <a:fillRect/>
          </a:stretch>
        </p:blipFill>
        <p:spPr>
          <a:xfrm>
            <a:off x="8086023" y="2834060"/>
            <a:ext cx="734743" cy="181729"/>
          </a:xfrm>
          <a:prstGeom prst="rect">
            <a:avLst/>
          </a:prstGeom>
        </p:spPr>
      </p:pic>
      <p:pic>
        <p:nvPicPr>
          <p:cNvPr id="20" name="Picture 19"/>
          <p:cNvPicPr>
            <a:picLocks noChangeAspect="1"/>
          </p:cNvPicPr>
          <p:nvPr/>
        </p:nvPicPr>
        <p:blipFill>
          <a:blip r:embed="rId35"/>
          <a:stretch>
            <a:fillRect/>
          </a:stretch>
        </p:blipFill>
        <p:spPr>
          <a:xfrm>
            <a:off x="4395948" y="2216109"/>
            <a:ext cx="1309125" cy="287810"/>
          </a:xfrm>
          <a:prstGeom prst="rect">
            <a:avLst/>
          </a:prstGeom>
        </p:spPr>
      </p:pic>
      <p:pic>
        <p:nvPicPr>
          <p:cNvPr id="21" name="Picture 20"/>
          <p:cNvPicPr>
            <a:picLocks noChangeAspect="1"/>
          </p:cNvPicPr>
          <p:nvPr/>
        </p:nvPicPr>
        <p:blipFill>
          <a:blip r:embed="rId36"/>
          <a:stretch>
            <a:fillRect/>
          </a:stretch>
        </p:blipFill>
        <p:spPr>
          <a:xfrm>
            <a:off x="726154" y="4150033"/>
            <a:ext cx="737735" cy="180727"/>
          </a:xfrm>
          <a:prstGeom prst="rect">
            <a:avLst/>
          </a:prstGeom>
        </p:spPr>
      </p:pic>
      <p:pic>
        <p:nvPicPr>
          <p:cNvPr id="22" name="Picture 21"/>
          <p:cNvPicPr>
            <a:picLocks noChangeAspect="1"/>
          </p:cNvPicPr>
          <p:nvPr/>
        </p:nvPicPr>
        <p:blipFill>
          <a:blip r:embed="rId37"/>
          <a:stretch>
            <a:fillRect/>
          </a:stretch>
        </p:blipFill>
        <p:spPr>
          <a:xfrm>
            <a:off x="5258451" y="4609336"/>
            <a:ext cx="563457" cy="294960"/>
          </a:xfrm>
          <a:prstGeom prst="rect">
            <a:avLst/>
          </a:prstGeom>
        </p:spPr>
      </p:pic>
      <p:pic>
        <p:nvPicPr>
          <p:cNvPr id="23" name="Picture 22"/>
          <p:cNvPicPr>
            <a:picLocks noChangeAspect="1"/>
          </p:cNvPicPr>
          <p:nvPr/>
        </p:nvPicPr>
        <p:blipFill>
          <a:blip r:embed="rId38"/>
          <a:stretch>
            <a:fillRect/>
          </a:stretch>
        </p:blipFill>
        <p:spPr>
          <a:xfrm>
            <a:off x="7640578" y="4560475"/>
            <a:ext cx="388281" cy="392682"/>
          </a:xfrm>
          <a:prstGeom prst="rect">
            <a:avLst/>
          </a:prstGeom>
        </p:spPr>
      </p:pic>
      <p:pic>
        <p:nvPicPr>
          <p:cNvPr id="24" name="Picture 23"/>
          <p:cNvPicPr>
            <a:picLocks noChangeAspect="1"/>
          </p:cNvPicPr>
          <p:nvPr/>
        </p:nvPicPr>
        <p:blipFill>
          <a:blip r:embed="rId39"/>
          <a:stretch>
            <a:fillRect/>
          </a:stretch>
        </p:blipFill>
        <p:spPr>
          <a:xfrm>
            <a:off x="8286293" y="4169965"/>
            <a:ext cx="679493" cy="140862"/>
          </a:xfrm>
          <a:prstGeom prst="rect">
            <a:avLst/>
          </a:prstGeom>
        </p:spPr>
      </p:pic>
      <p:pic>
        <p:nvPicPr>
          <p:cNvPr id="5" name="Picture 4"/>
          <p:cNvPicPr>
            <a:picLocks noChangeAspect="1"/>
          </p:cNvPicPr>
          <p:nvPr/>
        </p:nvPicPr>
        <p:blipFill>
          <a:blip r:embed="rId40"/>
          <a:stretch>
            <a:fillRect/>
          </a:stretch>
        </p:blipFill>
        <p:spPr>
          <a:xfrm>
            <a:off x="5518091" y="1149873"/>
            <a:ext cx="1105978" cy="501783"/>
          </a:xfrm>
          <a:prstGeom prst="rect">
            <a:avLst/>
          </a:prstGeom>
        </p:spPr>
      </p:pic>
      <p:pic>
        <p:nvPicPr>
          <p:cNvPr id="25" name="Picture 24"/>
          <p:cNvPicPr>
            <a:picLocks noChangeAspect="1"/>
          </p:cNvPicPr>
          <p:nvPr/>
        </p:nvPicPr>
        <p:blipFill>
          <a:blip r:embed="rId41"/>
          <a:stretch>
            <a:fillRect/>
          </a:stretch>
        </p:blipFill>
        <p:spPr>
          <a:xfrm>
            <a:off x="770143" y="2168890"/>
            <a:ext cx="761931" cy="335029"/>
          </a:xfrm>
          <a:prstGeom prst="rect">
            <a:avLst/>
          </a:prstGeom>
        </p:spPr>
      </p:pic>
      <p:pic>
        <p:nvPicPr>
          <p:cNvPr id="27" name="Picture 26"/>
          <p:cNvPicPr>
            <a:picLocks noChangeAspect="1"/>
          </p:cNvPicPr>
          <p:nvPr/>
        </p:nvPicPr>
        <p:blipFill>
          <a:blip r:embed="rId42"/>
          <a:stretch>
            <a:fillRect/>
          </a:stretch>
        </p:blipFill>
        <p:spPr>
          <a:xfrm>
            <a:off x="5258451" y="3635516"/>
            <a:ext cx="785114" cy="207132"/>
          </a:xfrm>
          <a:prstGeom prst="rect">
            <a:avLst/>
          </a:prstGeom>
        </p:spPr>
      </p:pic>
      <p:pic>
        <p:nvPicPr>
          <p:cNvPr id="28" name="Picture 27"/>
          <p:cNvPicPr>
            <a:picLocks noChangeAspect="1"/>
          </p:cNvPicPr>
          <p:nvPr/>
        </p:nvPicPr>
        <p:blipFill>
          <a:blip r:embed="rId43"/>
          <a:stretch>
            <a:fillRect/>
          </a:stretch>
        </p:blipFill>
        <p:spPr>
          <a:xfrm>
            <a:off x="4407653" y="4068071"/>
            <a:ext cx="491196" cy="344649"/>
          </a:xfrm>
          <a:prstGeom prst="rect">
            <a:avLst/>
          </a:prstGeom>
        </p:spPr>
      </p:pic>
      <p:pic>
        <p:nvPicPr>
          <p:cNvPr id="29" name="Picture 28"/>
          <p:cNvPicPr>
            <a:picLocks noChangeAspect="1"/>
          </p:cNvPicPr>
          <p:nvPr/>
        </p:nvPicPr>
        <p:blipFill>
          <a:blip r:embed="rId44"/>
          <a:stretch>
            <a:fillRect/>
          </a:stretch>
        </p:blipFill>
        <p:spPr>
          <a:xfrm>
            <a:off x="726154" y="4651246"/>
            <a:ext cx="670009" cy="211140"/>
          </a:xfrm>
          <a:prstGeom prst="rect">
            <a:avLst/>
          </a:prstGeom>
        </p:spPr>
      </p:pic>
      <p:pic>
        <p:nvPicPr>
          <p:cNvPr id="30" name="Picture 29"/>
          <p:cNvPicPr>
            <a:picLocks noChangeAspect="1"/>
          </p:cNvPicPr>
          <p:nvPr/>
        </p:nvPicPr>
        <p:blipFill>
          <a:blip r:embed="rId45"/>
          <a:stretch>
            <a:fillRect/>
          </a:stretch>
        </p:blipFill>
        <p:spPr>
          <a:xfrm>
            <a:off x="1617970" y="4693444"/>
            <a:ext cx="1611370" cy="126745"/>
          </a:xfrm>
          <a:prstGeom prst="rect">
            <a:avLst/>
          </a:prstGeom>
        </p:spPr>
      </p:pic>
      <p:pic>
        <p:nvPicPr>
          <p:cNvPr id="3" name="Picture 2"/>
          <p:cNvPicPr>
            <a:picLocks noChangeAspect="1"/>
          </p:cNvPicPr>
          <p:nvPr/>
        </p:nvPicPr>
        <p:blipFill>
          <a:blip r:embed="rId46"/>
          <a:stretch>
            <a:fillRect/>
          </a:stretch>
        </p:blipFill>
        <p:spPr>
          <a:xfrm>
            <a:off x="2572482" y="3586918"/>
            <a:ext cx="669786" cy="304328"/>
          </a:xfrm>
          <a:prstGeom prst="rect">
            <a:avLst/>
          </a:prstGeom>
        </p:spPr>
      </p:pic>
      <p:pic>
        <p:nvPicPr>
          <p:cNvPr id="7" name="Picture 6"/>
          <p:cNvPicPr>
            <a:picLocks noChangeAspect="1"/>
          </p:cNvPicPr>
          <p:nvPr/>
        </p:nvPicPr>
        <p:blipFill>
          <a:blip r:embed="rId47"/>
          <a:stretch>
            <a:fillRect/>
          </a:stretch>
        </p:blipFill>
        <p:spPr>
          <a:xfrm>
            <a:off x="1752399" y="2059865"/>
            <a:ext cx="1067775" cy="395731"/>
          </a:xfrm>
          <a:prstGeom prst="rect">
            <a:avLst/>
          </a:prstGeom>
        </p:spPr>
      </p:pic>
      <p:pic>
        <p:nvPicPr>
          <p:cNvPr id="16" name="Picture 15"/>
          <p:cNvPicPr>
            <a:picLocks noChangeAspect="1"/>
          </p:cNvPicPr>
          <p:nvPr/>
        </p:nvPicPr>
        <p:blipFill>
          <a:blip r:embed="rId48"/>
          <a:stretch>
            <a:fillRect/>
          </a:stretch>
        </p:blipFill>
        <p:spPr>
          <a:xfrm>
            <a:off x="6266114" y="3664281"/>
            <a:ext cx="757150" cy="190243"/>
          </a:xfrm>
          <a:prstGeom prst="rect">
            <a:avLst/>
          </a:prstGeom>
        </p:spPr>
      </p:pic>
      <p:pic>
        <p:nvPicPr>
          <p:cNvPr id="31" name="Picture 30"/>
          <p:cNvPicPr>
            <a:picLocks noChangeAspect="1"/>
          </p:cNvPicPr>
          <p:nvPr/>
        </p:nvPicPr>
        <p:blipFill>
          <a:blip r:embed="rId49"/>
          <a:stretch>
            <a:fillRect/>
          </a:stretch>
        </p:blipFill>
        <p:spPr>
          <a:xfrm>
            <a:off x="4096595" y="3695863"/>
            <a:ext cx="1058068" cy="116311"/>
          </a:xfrm>
          <a:prstGeom prst="rect">
            <a:avLst/>
          </a:prstGeom>
        </p:spPr>
      </p:pic>
      <p:pic>
        <p:nvPicPr>
          <p:cNvPr id="26" name="Picture 25"/>
          <p:cNvPicPr>
            <a:picLocks noChangeAspect="1"/>
          </p:cNvPicPr>
          <p:nvPr/>
        </p:nvPicPr>
        <p:blipFill>
          <a:blip r:embed="rId50"/>
          <a:stretch>
            <a:fillRect/>
          </a:stretch>
        </p:blipFill>
        <p:spPr>
          <a:xfrm>
            <a:off x="5998946" y="2113860"/>
            <a:ext cx="682910" cy="422273"/>
          </a:xfrm>
          <a:prstGeom prst="rect">
            <a:avLst/>
          </a:prstGeom>
        </p:spPr>
      </p:pic>
      <p:sp>
        <p:nvSpPr>
          <p:cNvPr id="33" name="Rectangle 32"/>
          <p:cNvSpPr/>
          <p:nvPr/>
        </p:nvSpPr>
        <p:spPr>
          <a:xfrm>
            <a:off x="105928" y="1800048"/>
            <a:ext cx="8946601" cy="128664"/>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92365" y="3216239"/>
            <a:ext cx="8960164" cy="138292"/>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1409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9"/>
                                        </p:tgtEl>
                                      </p:cBhvr>
                                    </p:animEffect>
                                    <p:animScale>
                                      <p:cBhvr>
                                        <p:cTn id="11" dur="250" autoRev="1" fill="hold"/>
                                        <p:tgtEl>
                                          <p:spTgt spid="19"/>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0"/>
                                        </p:tgtEl>
                                      </p:cBhvr>
                                    </p:animEffect>
                                    <p:animScale>
                                      <p:cBhvr>
                                        <p:cTn id="15" dur="250" autoRev="1" fill="hold"/>
                                        <p:tgtEl>
                                          <p:spTgt spid="30"/>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24590"/>
                                        </p:tgtEl>
                                      </p:cBhvr>
                                    </p:animEffect>
                                    <p:animScale>
                                      <p:cBhvr>
                                        <p:cTn id="19" dur="250" autoRev="1" fill="hold"/>
                                        <p:tgtEl>
                                          <p:spTgt spid="24590"/>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9"/>
                                        </p:tgtEl>
                                      </p:cBhvr>
                                    </p:animEffect>
                                    <p:animScale>
                                      <p:cBhvr>
                                        <p:cTn id="23" dur="250" autoRev="1" fill="hold"/>
                                        <p:tgtEl>
                                          <p:spTgt spid="9"/>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500" tmFilter="0, 0; .2, .5; .8, .5; 1, 0"/>
                                        <p:tgtEl>
                                          <p:spTgt spid="24612"/>
                                        </p:tgtEl>
                                      </p:cBhvr>
                                    </p:animEffect>
                                    <p:animScale>
                                      <p:cBhvr>
                                        <p:cTn id="27" dur="250" autoRev="1" fill="hold"/>
                                        <p:tgtEl>
                                          <p:spTgt spid="24612"/>
                                        </p:tgtEl>
                                      </p:cBhvr>
                                      <p:by x="105000" y="105000"/>
                                    </p:animScale>
                                  </p:childTnLst>
                                </p:cTn>
                              </p:par>
                            </p:childTnLst>
                          </p:cTn>
                        </p:par>
                        <p:par>
                          <p:cTn id="28" fill="hold">
                            <p:stCondLst>
                              <p:cond delay="3000"/>
                            </p:stCondLst>
                            <p:childTnLst>
                              <p:par>
                                <p:cTn id="29" presetID="26" presetClass="emph" presetSubtype="0" fill="hold" nodeType="afterEffect">
                                  <p:stCondLst>
                                    <p:cond delay="0"/>
                                  </p:stCondLst>
                                  <p:childTnLst>
                                    <p:animEffect transition="out" filter="fade">
                                      <p:cBhvr>
                                        <p:cTn id="30" dur="500" tmFilter="0, 0; .2, .5; .8, .5; 1, 0"/>
                                        <p:tgtEl>
                                          <p:spTgt spid="25"/>
                                        </p:tgtEl>
                                      </p:cBhvr>
                                    </p:animEffect>
                                    <p:animScale>
                                      <p:cBhvr>
                                        <p:cTn id="31" dur="250" autoRev="1" fill="hold"/>
                                        <p:tgtEl>
                                          <p:spTgt spid="25"/>
                                        </p:tgtEl>
                                      </p:cBhvr>
                                      <p:by x="105000" y="105000"/>
                                    </p:animScale>
                                  </p:childTnLst>
                                </p:cTn>
                              </p:par>
                            </p:childTnLst>
                          </p:cTn>
                        </p:par>
                        <p:par>
                          <p:cTn id="32" fill="hold">
                            <p:stCondLst>
                              <p:cond delay="3500"/>
                            </p:stCondLst>
                            <p:childTnLst>
                              <p:par>
                                <p:cTn id="33" presetID="26" presetClass="emph" presetSubtype="0" fill="hold"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27000" y="1143000"/>
            <a:ext cx="8861223" cy="35580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sz="3200" dirty="0" smtClean="0">
                <a:solidFill>
                  <a:srgbClr val="00AE9E"/>
                </a:solidFill>
                <a:ea typeface="Arial"/>
                <a:cs typeface="Arial"/>
              </a:rPr>
              <a:t>Cloud Foundry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smtClean="0">
                <a:solidFill>
                  <a:srgbClr val="FFFFFF"/>
                </a:solidFill>
                <a:ea typeface="Arial"/>
                <a:cs typeface="Arial"/>
              </a:rPr>
              <a:t>MOMENTUM</a:t>
            </a:r>
            <a:endParaRPr lang="en-US" sz="3200" dirty="0">
              <a:solidFill>
                <a:srgbClr val="FFFFFF"/>
              </a:solidFill>
              <a:ea typeface="Arial"/>
              <a:cs typeface="Arial"/>
            </a:endParaRPr>
          </a:p>
        </p:txBody>
      </p:sp>
      <p:sp>
        <p:nvSpPr>
          <p:cNvPr id="3" name="Content Placeholder 2"/>
          <p:cNvSpPr>
            <a:spLocks noGrp="1"/>
          </p:cNvSpPr>
          <p:nvPr>
            <p:ph type="body" idx="1"/>
          </p:nvPr>
        </p:nvSpPr>
        <p:spPr>
          <a:xfrm>
            <a:off x="366712" y="3329968"/>
            <a:ext cx="4209146" cy="1131108"/>
          </a:xfrm>
        </p:spPr>
        <p:txBody>
          <a:bodyPr/>
          <a:lstStyle/>
          <a:p>
            <a:pPr marL="0" indent="0">
              <a:spcBef>
                <a:spcPts val="600"/>
              </a:spcBef>
              <a:buNone/>
            </a:pPr>
            <a:r>
              <a:rPr lang="en-US" sz="1600" dirty="0" smtClean="0">
                <a:solidFill>
                  <a:schemeClr val="tx2"/>
                </a:solidFill>
              </a:rPr>
              <a:t>53 </a:t>
            </a:r>
            <a:r>
              <a:rPr lang="en-US" sz="1600" dirty="0">
                <a:solidFill>
                  <a:schemeClr val="tx2"/>
                </a:solidFill>
              </a:rPr>
              <a:t>corporations are contributing </a:t>
            </a:r>
            <a:r>
              <a:rPr lang="en-US" sz="1600" dirty="0" smtClean="0">
                <a:solidFill>
                  <a:schemeClr val="tx2"/>
                </a:solidFill>
              </a:rPr>
              <a:t>members</a:t>
            </a:r>
            <a:endParaRPr lang="en-US" sz="1600" dirty="0">
              <a:solidFill>
                <a:schemeClr val="tx2"/>
              </a:solidFill>
            </a:endParaRPr>
          </a:p>
          <a:p>
            <a:pPr marL="0" indent="0">
              <a:spcBef>
                <a:spcPts val="600"/>
              </a:spcBef>
              <a:buNone/>
            </a:pPr>
            <a:r>
              <a:rPr lang="en-US" sz="1600" dirty="0" smtClean="0">
                <a:solidFill>
                  <a:schemeClr val="tx2"/>
                </a:solidFill>
              </a:rPr>
              <a:t>158 meet-ups in 49 countries</a:t>
            </a:r>
            <a:endParaRPr lang="en-US" sz="1600" dirty="0">
              <a:solidFill>
                <a:schemeClr val="tx2"/>
              </a:solidFill>
            </a:endParaRPr>
          </a:p>
          <a:p>
            <a:pPr marL="0" indent="0">
              <a:spcBef>
                <a:spcPts val="600"/>
              </a:spcBef>
              <a:buNone/>
            </a:pPr>
            <a:r>
              <a:rPr lang="en-US" sz="1600" dirty="0" smtClean="0">
                <a:solidFill>
                  <a:schemeClr val="tx2"/>
                </a:solidFill>
              </a:rPr>
              <a:t>21K members with ~5K joining last month</a:t>
            </a:r>
          </a:p>
        </p:txBody>
      </p:sp>
      <p:pic>
        <p:nvPicPr>
          <p:cNvPr id="4" name="Picture 3"/>
          <p:cNvPicPr>
            <a:picLocks noChangeAspect="1"/>
          </p:cNvPicPr>
          <p:nvPr/>
        </p:nvPicPr>
        <p:blipFill rotWithShape="1">
          <a:blip r:embed="rId3"/>
          <a:srcRect r="8517"/>
          <a:stretch/>
        </p:blipFill>
        <p:spPr>
          <a:xfrm>
            <a:off x="609006" y="1387202"/>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512447" y="1405865"/>
            <a:ext cx="4184030" cy="1003133"/>
          </a:xfrm>
          <a:prstGeom prst="rect">
            <a:avLst/>
          </a:prstGeom>
          <a:noFill/>
          <a:ln>
            <a:solidFill>
              <a:srgbClr val="A6A6A6"/>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512448" y="2568872"/>
            <a:ext cx="4184032"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51334" y="2524414"/>
            <a:ext cx="787502"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Submitters</a:t>
            </a:r>
            <a:endParaRPr lang="en-US" sz="1000" b="1" dirty="0" smtClean="0">
              <a:solidFill>
                <a:srgbClr val="4C4C4C"/>
              </a:solidFill>
            </a:endParaRPr>
          </a:p>
        </p:txBody>
      </p:sp>
      <p:sp>
        <p:nvSpPr>
          <p:cNvPr id="9" name="TextBox 8"/>
          <p:cNvSpPr txBox="1"/>
          <p:nvPr/>
        </p:nvSpPr>
        <p:spPr>
          <a:xfrm>
            <a:off x="6473228" y="1396028"/>
            <a:ext cx="678453"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Commits</a:t>
            </a:r>
          </a:p>
        </p:txBody>
      </p:sp>
      <p:sp>
        <p:nvSpPr>
          <p:cNvPr id="10" name="Content Placeholder 2"/>
          <p:cNvSpPr txBox="1">
            <a:spLocks/>
          </p:cNvSpPr>
          <p:nvPr/>
        </p:nvSpPr>
        <p:spPr bwMode="gray">
          <a:xfrm>
            <a:off x="4512446" y="3435809"/>
            <a:ext cx="4307363" cy="96868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smtClean="0">
                <a:solidFill>
                  <a:srgbClr val="4C4C4C"/>
                </a:solidFill>
              </a:rPr>
              <a:t>~2200 developers, ~650 Code Submitters, ~400 of them in last year </a:t>
            </a:r>
          </a:p>
          <a:p>
            <a:pPr marL="0" indent="0">
              <a:spcBef>
                <a:spcPts val="600"/>
              </a:spcBef>
              <a:buNone/>
            </a:pPr>
            <a:r>
              <a:rPr lang="en-US" sz="1600" dirty="0" smtClean="0">
                <a:solidFill>
                  <a:srgbClr val="4C4C4C"/>
                </a:solidFill>
              </a:rPr>
              <a:t>65K commits with ~30K of those in the last year</a:t>
            </a:r>
          </a:p>
        </p:txBody>
      </p:sp>
      <p:pic>
        <p:nvPicPr>
          <p:cNvPr id="11" name="Picture 10"/>
          <p:cNvPicPr>
            <a:picLocks noChangeAspect="1"/>
          </p:cNvPicPr>
          <p:nvPr/>
        </p:nvPicPr>
        <p:blipFill>
          <a:blip r:embed="rId6"/>
          <a:stretch>
            <a:fillRect/>
          </a:stretch>
        </p:blipFill>
        <p:spPr>
          <a:xfrm>
            <a:off x="4512448" y="3142982"/>
            <a:ext cx="4184029" cy="162741"/>
          </a:xfrm>
          <a:prstGeom prst="rect">
            <a:avLst/>
          </a:prstGeom>
          <a:ln>
            <a:solidFill>
              <a:srgbClr val="A6A6A6"/>
            </a:solidFill>
          </a:ln>
        </p:spPr>
      </p:pic>
      <p:sp>
        <p:nvSpPr>
          <p:cNvPr id="6" name="TextBox 5"/>
          <p:cNvSpPr txBox="1"/>
          <p:nvPr/>
        </p:nvSpPr>
        <p:spPr>
          <a:xfrm>
            <a:off x="127000" y="482623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pic>
        <p:nvPicPr>
          <p:cNvPr id="14" name="Picture 13"/>
          <p:cNvPicPr>
            <a:picLocks noChangeAspect="1"/>
          </p:cNvPicPr>
          <p:nvPr/>
        </p:nvPicPr>
        <p:blipFill>
          <a:blip r:embed="rId6"/>
          <a:stretch>
            <a:fillRect/>
          </a:stretch>
        </p:blipFill>
        <p:spPr>
          <a:xfrm>
            <a:off x="4512451" y="2269347"/>
            <a:ext cx="4184029" cy="162741"/>
          </a:xfrm>
          <a:prstGeom prst="rect">
            <a:avLst/>
          </a:prstGeom>
          <a:ln>
            <a:solidFill>
              <a:srgbClr val="A6A6A6"/>
            </a:solidFill>
          </a:ln>
        </p:spPr>
      </p:pic>
      <p:cxnSp>
        <p:nvCxnSpPr>
          <p:cNvPr id="16" name="Straight Arrow Connector 15"/>
          <p:cNvCxnSpPr/>
          <p:nvPr/>
        </p:nvCxnSpPr>
        <p:spPr>
          <a:xfrm flipV="1">
            <a:off x="4756727" y="1626860"/>
            <a:ext cx="3844637" cy="64248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756727" y="2755246"/>
            <a:ext cx="3844637" cy="32124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4460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366712" y="325437"/>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a:solidFill>
                  <a:srgbClr val="008774"/>
                </a:solidFill>
                <a:latin typeface="Arial"/>
                <a:ea typeface="Arial"/>
                <a:cs typeface="Arial"/>
                <a:sym typeface="Arial"/>
              </a:rPr>
              <a:t>Customer Results</a:t>
            </a:r>
          </a:p>
        </p:txBody>
      </p:sp>
      <p:grpSp>
        <p:nvGrpSpPr>
          <p:cNvPr id="3" name="Group 2"/>
          <p:cNvGrpSpPr/>
          <p:nvPr/>
        </p:nvGrpSpPr>
        <p:grpSpPr>
          <a:xfrm>
            <a:off x="108857" y="1065675"/>
            <a:ext cx="8844643" cy="3695475"/>
            <a:chOff x="145144" y="785811"/>
            <a:chExt cx="8499928" cy="3695475"/>
          </a:xfrm>
        </p:grpSpPr>
        <p:sp>
          <p:nvSpPr>
            <p:cNvPr id="2" name="Rounded Rectangle 1"/>
            <p:cNvSpPr/>
            <p:nvPr/>
          </p:nvSpPr>
          <p:spPr>
            <a:xfrm>
              <a:off x="145144" y="785811"/>
              <a:ext cx="8499928" cy="3695475"/>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70" name="Shape 970"/>
            <p:cNvPicPr preferRelativeResize="0"/>
            <p:nvPr/>
          </p:nvPicPr>
          <p:blipFill rotWithShape="1">
            <a:blip r:embed="rId3">
              <a:alphaModFix/>
            </a:blip>
            <a:srcRect/>
            <a:stretch/>
          </p:blipFill>
          <p:spPr>
            <a:xfrm>
              <a:off x="570308" y="3720673"/>
              <a:ext cx="934269" cy="523191"/>
            </a:xfrm>
            <a:prstGeom prst="rect">
              <a:avLst/>
            </a:prstGeom>
            <a:noFill/>
            <a:ln>
              <a:noFill/>
            </a:ln>
          </p:spPr>
        </p:pic>
        <p:pic>
          <p:nvPicPr>
            <p:cNvPr id="971" name="Shape 971"/>
            <p:cNvPicPr preferRelativeResize="0"/>
            <p:nvPr/>
          </p:nvPicPr>
          <p:blipFill rotWithShape="1">
            <a:blip r:embed="rId4">
              <a:alphaModFix/>
            </a:blip>
            <a:srcRect t="31044" b="27564"/>
            <a:stretch/>
          </p:blipFill>
          <p:spPr>
            <a:xfrm>
              <a:off x="514081" y="2162557"/>
              <a:ext cx="1054183" cy="436349"/>
            </a:xfrm>
            <a:prstGeom prst="rect">
              <a:avLst/>
            </a:prstGeom>
            <a:noFill/>
            <a:ln>
              <a:noFill/>
            </a:ln>
          </p:spPr>
        </p:pic>
        <p:sp>
          <p:nvSpPr>
            <p:cNvPr id="972" name="Shape 972"/>
            <p:cNvSpPr txBox="1"/>
            <p:nvPr/>
          </p:nvSpPr>
          <p:spPr>
            <a:xfrm>
              <a:off x="1729447" y="3905923"/>
              <a:ext cx="6538659"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“Experience really been positive. Helped us become more “T” shaped engineers”</a:t>
              </a:r>
            </a:p>
          </p:txBody>
        </p:sp>
        <p:sp>
          <p:nvSpPr>
            <p:cNvPr id="973" name="Shape 973"/>
            <p:cNvSpPr txBox="1"/>
            <p:nvPr/>
          </p:nvSpPr>
          <p:spPr>
            <a:xfrm>
              <a:off x="1726101" y="3098741"/>
              <a:ext cx="6272744"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dirty="0">
                  <a:solidFill>
                    <a:schemeClr val="dk1"/>
                  </a:solidFill>
                  <a:latin typeface="Arial"/>
                  <a:ea typeface="Arial"/>
                  <a:cs typeface="Arial"/>
                  <a:sym typeface="Arial"/>
                </a:rPr>
                <a:t>“18 lines of code to get a database, messaging middleware and an </a:t>
              </a:r>
              <a:r>
                <a:rPr lang="en-US" sz="1400" b="0" i="1" u="none" strike="noStrike" cap="none" baseline="0" dirty="0" smtClean="0">
                  <a:solidFill>
                    <a:schemeClr val="dk1"/>
                  </a:solidFill>
                  <a:latin typeface="Arial"/>
                  <a:ea typeface="Arial"/>
                  <a:cs typeface="Arial"/>
                  <a:sym typeface="Arial"/>
                </a:rPr>
                <a:t>app server </a:t>
              </a:r>
              <a:r>
                <a:rPr lang="en-US" sz="1400" b="0" i="1" u="none" strike="noStrike" cap="none" baseline="0" dirty="0">
                  <a:solidFill>
                    <a:schemeClr val="dk1"/>
                  </a:solidFill>
                  <a:latin typeface="Arial"/>
                  <a:ea typeface="Arial"/>
                  <a:cs typeface="Arial"/>
                  <a:sym typeface="Arial"/>
                </a:rPr>
                <a:t>- kind of amazing!”</a:t>
              </a:r>
            </a:p>
          </p:txBody>
        </p:sp>
        <p:pic>
          <p:nvPicPr>
            <p:cNvPr id="974" name="Shape 974"/>
            <p:cNvPicPr preferRelativeResize="0"/>
            <p:nvPr/>
          </p:nvPicPr>
          <p:blipFill rotWithShape="1">
            <a:blip r:embed="rId5">
              <a:alphaModFix/>
            </a:blip>
            <a:srcRect/>
            <a:stretch/>
          </p:blipFill>
          <p:spPr>
            <a:xfrm>
              <a:off x="661203" y="3001613"/>
              <a:ext cx="601396" cy="501164"/>
            </a:xfrm>
            <a:prstGeom prst="rect">
              <a:avLst/>
            </a:prstGeom>
            <a:noFill/>
            <a:ln>
              <a:noFill/>
            </a:ln>
          </p:spPr>
        </p:pic>
        <p:sp>
          <p:nvSpPr>
            <p:cNvPr id="975" name="Shape 975"/>
            <p:cNvSpPr txBox="1"/>
            <p:nvPr/>
          </p:nvSpPr>
          <p:spPr>
            <a:xfrm>
              <a:off x="1737223" y="1882932"/>
              <a:ext cx="6450787"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“From 2 months for provisioning servers to deliver product in less than 5 weeks”</a:t>
              </a:r>
              <a:br>
                <a:rPr lang="en-US" sz="1400" b="0" i="1" u="none" strike="noStrike" cap="none" baseline="0">
                  <a:solidFill>
                    <a:schemeClr val="dk1"/>
                  </a:solidFill>
                  <a:latin typeface="Arial"/>
                  <a:ea typeface="Arial"/>
                  <a:cs typeface="Arial"/>
                  <a:sym typeface="Arial"/>
                </a:rPr>
              </a:br>
              <a:endParaRPr lang="en-US" sz="1400" b="0" i="1" u="none" strike="noStrike" cap="none" baseline="0">
                <a:solidFill>
                  <a:schemeClr val="dk1"/>
                </a:solidFill>
                <a:latin typeface="Arial"/>
                <a:ea typeface="Arial"/>
                <a:cs typeface="Arial"/>
                <a:sym typeface="Arial"/>
              </a:endParaRPr>
            </a:p>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“The lean, agile product development practice we’ve stood up in partnership with Pivotal labs is a vehicle for cultural transformation.”</a:t>
              </a:r>
            </a:p>
          </p:txBody>
        </p:sp>
        <p:cxnSp>
          <p:nvCxnSpPr>
            <p:cNvPr id="976" name="Shape 976"/>
            <p:cNvCxnSpPr/>
            <p:nvPr/>
          </p:nvCxnSpPr>
          <p:spPr>
            <a:xfrm rot="10800000">
              <a:off x="1800753" y="1738137"/>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7" name="Shape 977"/>
            <p:cNvCxnSpPr/>
            <p:nvPr/>
          </p:nvCxnSpPr>
          <p:spPr>
            <a:xfrm rot="10800000">
              <a:off x="1800753" y="2913413"/>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8" name="Shape 978"/>
            <p:cNvCxnSpPr/>
            <p:nvPr/>
          </p:nvCxnSpPr>
          <p:spPr>
            <a:xfrm rot="10800000">
              <a:off x="1814265" y="3723948"/>
              <a:ext cx="6363980" cy="27018"/>
            </a:xfrm>
            <a:prstGeom prst="straightConnector1">
              <a:avLst/>
            </a:prstGeom>
            <a:noFill/>
            <a:ln w="19050" cap="flat" cmpd="sng">
              <a:solidFill>
                <a:srgbClr val="B8B8B8"/>
              </a:solidFill>
              <a:prstDash val="solid"/>
              <a:round/>
              <a:headEnd type="none" w="med" len="med"/>
              <a:tailEnd type="none" w="med" len="med"/>
            </a:ln>
          </p:spPr>
        </p:cxnSp>
        <p:pic>
          <p:nvPicPr>
            <p:cNvPr id="979" name="Shape 979"/>
            <p:cNvPicPr preferRelativeResize="0"/>
            <p:nvPr/>
          </p:nvPicPr>
          <p:blipFill rotWithShape="1">
            <a:blip r:embed="rId6">
              <a:alphaModFix/>
            </a:blip>
            <a:srcRect/>
            <a:stretch/>
          </p:blipFill>
          <p:spPr>
            <a:xfrm>
              <a:off x="546658" y="967777"/>
              <a:ext cx="872022" cy="617274"/>
            </a:xfrm>
            <a:prstGeom prst="rect">
              <a:avLst/>
            </a:prstGeom>
            <a:noFill/>
            <a:ln>
              <a:noFill/>
            </a:ln>
          </p:spPr>
        </p:pic>
        <p:sp>
          <p:nvSpPr>
            <p:cNvPr id="980" name="Shape 980"/>
            <p:cNvSpPr txBox="1"/>
            <p:nvPr/>
          </p:nvSpPr>
          <p:spPr>
            <a:xfrm>
              <a:off x="1740380" y="1186926"/>
              <a:ext cx="3353462"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“App in 10 weeks instead of 9 months”</a:t>
              </a:r>
            </a:p>
          </p:txBody>
        </p:sp>
      </p:grpSp>
    </p:spTree>
    <p:extLst>
      <p:ext uri="{BB962C8B-B14F-4D97-AF65-F5344CB8AC3E}">
        <p14:creationId xmlns:p14="http://schemas.microsoft.com/office/powerpoint/2010/main" val="35480085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65509" y="3599344"/>
            <a:ext cx="2832702" cy="1262940"/>
          </a:xfrm>
          <a:prstGeom prst="roundRect">
            <a:avLst/>
          </a:prstGeom>
          <a:solidFill>
            <a:schemeClr val="bg1"/>
          </a:solidFill>
          <a:ln w="19050" cmpd="sng">
            <a:solidFill>
              <a:schemeClr val="accent5"/>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6"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1664488" y="2422314"/>
            <a:ext cx="1160285" cy="728264"/>
          </a:xfrm>
          <a:prstGeom prst="rect">
            <a:avLst/>
          </a:prstGeom>
          <a:noFill/>
        </p:spPr>
      </p:pic>
      <p:pic>
        <p:nvPicPr>
          <p:cNvPr id="118"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710571" y="2371297"/>
            <a:ext cx="1160285" cy="728264"/>
          </a:xfrm>
          <a:prstGeom prst="rect">
            <a:avLst/>
          </a:prstGeom>
          <a:noFill/>
        </p:spPr>
      </p:pic>
      <p:pic>
        <p:nvPicPr>
          <p:cNvPr id="115"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124364" y="2421470"/>
            <a:ext cx="1321032" cy="823012"/>
          </a:xfrm>
          <a:prstGeom prst="rect">
            <a:avLst/>
          </a:prstGeom>
          <a:noFill/>
        </p:spPr>
      </p:pic>
      <p:sp>
        <p:nvSpPr>
          <p:cNvPr id="42" name="Rounded Rectangle 41"/>
          <p:cNvSpPr/>
          <p:nvPr/>
        </p:nvSpPr>
        <p:spPr>
          <a:xfrm>
            <a:off x="4461519" y="532190"/>
            <a:ext cx="4572000" cy="4022879"/>
          </a:xfrm>
          <a:prstGeom prst="roundRect">
            <a:avLst/>
          </a:prstGeom>
          <a:solidFill>
            <a:srgbClr val="FFFFFF"/>
          </a:solidFill>
          <a:ln w="28575" cmpd="sng">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ounded Rectangle 64"/>
          <p:cNvSpPr/>
          <p:nvPr/>
        </p:nvSpPr>
        <p:spPr bwMode="auto">
          <a:xfrm>
            <a:off x="2225475" y="1133289"/>
            <a:ext cx="1895904" cy="822477"/>
          </a:xfrm>
          <a:prstGeom prst="roundRect">
            <a:avLst/>
          </a:prstGeom>
          <a:solidFill>
            <a:schemeClr val="accent1"/>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spcAft>
                <a:spcPts val="600"/>
              </a:spcAft>
              <a:defRPr/>
            </a:pPr>
            <a:r>
              <a:rPr lang="en-US" sz="1600" b="1" dirty="0" err="1" smtClean="0">
                <a:solidFill>
                  <a:schemeClr val="bg1"/>
                </a:solidFill>
              </a:rPr>
              <a:t>vCenter</a:t>
            </a:r>
            <a:endParaRPr lang="en-US" sz="1600" b="1" dirty="0" smtClean="0">
              <a:solidFill>
                <a:schemeClr val="bg1"/>
              </a:solidFill>
            </a:endParaRPr>
          </a:p>
          <a:p>
            <a:pPr>
              <a:spcAft>
                <a:spcPts val="600"/>
              </a:spcAft>
              <a:defRPr/>
            </a:pPr>
            <a:r>
              <a:rPr lang="en-US" sz="1000" b="1" dirty="0" smtClean="0">
                <a:solidFill>
                  <a:schemeClr val="bg1"/>
                </a:solidFill>
              </a:rPr>
              <a:t>Network</a:t>
            </a:r>
          </a:p>
        </p:txBody>
      </p:sp>
      <p:pic>
        <p:nvPicPr>
          <p:cNvPr id="68" name="Picture 2" descr="C:\Users\Abject-3D\Desktop\VMWare Files\FINAL diagrams\Basic Virtualization\3D PNGs\DGRM_FT_Q109_0.png"/>
          <p:cNvPicPr>
            <a:picLocks noChangeAspect="1" noChangeArrowheads="1"/>
          </p:cNvPicPr>
          <p:nvPr/>
        </p:nvPicPr>
        <p:blipFill>
          <a:blip r:embed="rId4"/>
          <a:srcRect/>
          <a:stretch>
            <a:fillRect/>
          </a:stretch>
        </p:blipFill>
        <p:spPr bwMode="auto">
          <a:xfrm rot="16672787">
            <a:off x="2998171" y="950823"/>
            <a:ext cx="1939258" cy="1266982"/>
          </a:xfrm>
          <a:prstGeom prst="rect">
            <a:avLst/>
          </a:prstGeom>
          <a:noFill/>
        </p:spPr>
      </p:pic>
      <p:pic>
        <p:nvPicPr>
          <p:cNvPr id="70" name="Picture 4" descr="C:\Users\Abject-3D\Desktop\VMWare Files\FINAL diagrams\Basic Virtualization\3D PNGs\VMW_10Q2_DGRM_vShield_App_R2_18.png"/>
          <p:cNvPicPr>
            <a:picLocks noChangeAspect="1" noChangeArrowheads="1"/>
          </p:cNvPicPr>
          <p:nvPr/>
        </p:nvPicPr>
        <p:blipFill>
          <a:blip r:embed="rId5"/>
          <a:srcRect/>
          <a:stretch>
            <a:fillRect/>
          </a:stretch>
        </p:blipFill>
        <p:spPr bwMode="auto">
          <a:xfrm>
            <a:off x="6385669" y="4233331"/>
            <a:ext cx="1057416" cy="628953"/>
          </a:xfrm>
          <a:prstGeom prst="rect">
            <a:avLst/>
          </a:prstGeom>
          <a:noFill/>
        </p:spPr>
      </p:pic>
      <p:sp>
        <p:nvSpPr>
          <p:cNvPr id="41" name="TextBox 40"/>
          <p:cNvSpPr txBox="1"/>
          <p:nvPr/>
        </p:nvSpPr>
        <p:spPr>
          <a:xfrm>
            <a:off x="5007619" y="645737"/>
            <a:ext cx="3581400" cy="584776"/>
          </a:xfrm>
          <a:prstGeom prst="rect">
            <a:avLst/>
          </a:prstGeom>
          <a:noFill/>
        </p:spPr>
        <p:txBody>
          <a:bodyPr wrap="square" rtlCol="0">
            <a:spAutoFit/>
          </a:bodyPr>
          <a:lstStyle/>
          <a:p>
            <a:pPr algn="ctr"/>
            <a:r>
              <a:rPr lang="en-US" sz="1600" b="1" dirty="0" smtClean="0"/>
              <a:t>KMTC Data Center</a:t>
            </a:r>
          </a:p>
          <a:p>
            <a:pPr algn="ctr"/>
            <a:r>
              <a:rPr lang="en-US" sz="1600" b="1" dirty="0" smtClean="0"/>
              <a:t>(Corp Network)</a:t>
            </a:r>
            <a:endParaRPr lang="en-US" sz="1050" dirty="0" smtClean="0"/>
          </a:p>
        </p:txBody>
      </p:sp>
      <p:sp>
        <p:nvSpPr>
          <p:cNvPr id="44" name="Rectangle 43"/>
          <p:cNvSpPr/>
          <p:nvPr/>
        </p:nvSpPr>
        <p:spPr>
          <a:xfrm>
            <a:off x="7700449" y="1781220"/>
            <a:ext cx="1333070" cy="2031325"/>
          </a:xfrm>
          <a:prstGeom prst="rect">
            <a:avLst/>
          </a:prstGeom>
        </p:spPr>
        <p:txBody>
          <a:bodyPr wrap="square">
            <a:spAutoFit/>
          </a:bodyPr>
          <a:lstStyle/>
          <a:p>
            <a:r>
              <a:rPr lang="en-US" sz="1050" dirty="0" smtClean="0"/>
              <a:t>Runs all your APIs and apps/services:</a:t>
            </a:r>
          </a:p>
          <a:p>
            <a:endParaRPr lang="en-US" sz="1050" dirty="0"/>
          </a:p>
          <a:p>
            <a:r>
              <a:rPr lang="en-US" sz="1050" dirty="0" smtClean="0"/>
              <a:t>Ruby</a:t>
            </a:r>
          </a:p>
          <a:p>
            <a:r>
              <a:rPr lang="en-US" sz="1050" dirty="0" err="1" smtClean="0"/>
              <a:t>NodeJS</a:t>
            </a:r>
            <a:endParaRPr lang="en-US" sz="1050" dirty="0" smtClean="0"/>
          </a:p>
          <a:p>
            <a:r>
              <a:rPr lang="en-US" sz="1050" dirty="0" smtClean="0"/>
              <a:t>Java</a:t>
            </a:r>
          </a:p>
          <a:p>
            <a:r>
              <a:rPr lang="en-US" sz="1050" dirty="0" smtClean="0"/>
              <a:t>Python</a:t>
            </a:r>
          </a:p>
          <a:p>
            <a:r>
              <a:rPr lang="en-US" sz="1050" dirty="0" smtClean="0"/>
              <a:t>PHP</a:t>
            </a:r>
          </a:p>
          <a:p>
            <a:r>
              <a:rPr lang="en-US" sz="1050" dirty="0" err="1" smtClean="0"/>
              <a:t>Docker</a:t>
            </a:r>
            <a:endParaRPr lang="en-US" sz="1050" dirty="0" smtClean="0"/>
          </a:p>
          <a:p>
            <a:r>
              <a:rPr lang="en-US" sz="1050" dirty="0" smtClean="0"/>
              <a:t>.NET</a:t>
            </a:r>
          </a:p>
          <a:p>
            <a:r>
              <a:rPr lang="is-IS" sz="1050" dirty="0" smtClean="0"/>
              <a:t>…</a:t>
            </a:r>
            <a:endParaRPr lang="en-US" sz="1050" dirty="0" smtClean="0"/>
          </a:p>
          <a:p>
            <a:endParaRPr lang="en-US" sz="1050" dirty="0"/>
          </a:p>
        </p:txBody>
      </p:sp>
      <p:sp>
        <p:nvSpPr>
          <p:cNvPr id="49" name="Rounded Rectangle 48"/>
          <p:cNvSpPr/>
          <p:nvPr/>
        </p:nvSpPr>
        <p:spPr>
          <a:xfrm>
            <a:off x="12166413" y="2359186"/>
            <a:ext cx="1308279" cy="1268118"/>
          </a:xfrm>
          <a:prstGeom prst="roundRect">
            <a:avLst/>
          </a:prstGeom>
          <a:noFill/>
          <a:ln w="28575" cmpd="sng">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bwMode="auto">
          <a:xfrm>
            <a:off x="144874" y="3664152"/>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Legacy</a:t>
            </a:r>
          </a:p>
        </p:txBody>
      </p:sp>
      <p:sp>
        <p:nvSpPr>
          <p:cNvPr id="53" name="Rounded Rectangle 52"/>
          <p:cNvSpPr/>
          <p:nvPr/>
        </p:nvSpPr>
        <p:spPr bwMode="auto">
          <a:xfrm>
            <a:off x="137348" y="2832976"/>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Mongo</a:t>
            </a:r>
          </a:p>
        </p:txBody>
      </p:sp>
      <p:sp>
        <p:nvSpPr>
          <p:cNvPr id="54" name="Rounded Rectangle 53"/>
          <p:cNvSpPr/>
          <p:nvPr/>
        </p:nvSpPr>
        <p:spPr bwMode="auto">
          <a:xfrm>
            <a:off x="137351" y="197269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SQL</a:t>
            </a:r>
          </a:p>
        </p:txBody>
      </p:sp>
      <p:cxnSp>
        <p:nvCxnSpPr>
          <p:cNvPr id="58" name="Straight Connector 57"/>
          <p:cNvCxnSpPr/>
          <p:nvPr/>
        </p:nvCxnSpPr>
        <p:spPr>
          <a:xfrm flipH="1" flipV="1">
            <a:off x="1420519" y="751618"/>
            <a:ext cx="9407" cy="3838223"/>
          </a:xfrm>
          <a:prstGeom prst="line">
            <a:avLst/>
          </a:prstGeom>
          <a:ln w="28575" cmpd="sng">
            <a:solidFill>
              <a:srgbClr val="EEECE1"/>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708219"/>
            <a:ext cx="1335852" cy="430887"/>
          </a:xfrm>
          <a:prstGeom prst="rect">
            <a:avLst/>
          </a:prstGeom>
          <a:noFill/>
        </p:spPr>
        <p:txBody>
          <a:bodyPr wrap="square" rtlCol="0">
            <a:spAutoFit/>
          </a:bodyPr>
          <a:lstStyle/>
          <a:p>
            <a:pPr algn="ctr"/>
            <a:r>
              <a:rPr lang="en-US" sz="1100" b="1" dirty="0" smtClean="0">
                <a:solidFill>
                  <a:srgbClr val="FFFFFF"/>
                </a:solidFill>
              </a:rPr>
              <a:t>Location</a:t>
            </a:r>
          </a:p>
          <a:p>
            <a:pPr algn="ctr"/>
            <a:r>
              <a:rPr lang="en-US" sz="1100" b="1" dirty="0" err="1" smtClean="0">
                <a:solidFill>
                  <a:srgbClr val="FFFFFF"/>
                </a:solidFill>
              </a:rPr>
              <a:t>Accessable</a:t>
            </a:r>
            <a:endParaRPr lang="en-US" sz="800" dirty="0" smtClean="0">
              <a:solidFill>
                <a:srgbClr val="FFFFFF"/>
              </a:solidFill>
            </a:endParaRPr>
          </a:p>
        </p:txBody>
      </p:sp>
      <p:cxnSp>
        <p:nvCxnSpPr>
          <p:cNvPr id="60" name="Straight Arrow Connector 59"/>
          <p:cNvCxnSpPr/>
          <p:nvPr/>
        </p:nvCxnSpPr>
        <p:spPr>
          <a:xfrm flipV="1">
            <a:off x="1470086" y="2755980"/>
            <a:ext cx="654278" cy="1"/>
          </a:xfrm>
          <a:prstGeom prst="straightConnector1">
            <a:avLst/>
          </a:prstGeom>
          <a:ln w="38100" cmpd="sng">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993589" y="2769347"/>
            <a:ext cx="1506957" cy="261610"/>
          </a:xfrm>
          <a:prstGeom prst="rect">
            <a:avLst/>
          </a:prstGeom>
          <a:noFill/>
        </p:spPr>
        <p:txBody>
          <a:bodyPr wrap="square" rtlCol="0">
            <a:spAutoFit/>
          </a:bodyPr>
          <a:lstStyle/>
          <a:p>
            <a:pPr algn="ctr"/>
            <a:r>
              <a:rPr lang="en-US" sz="1050" i="1" dirty="0" smtClean="0">
                <a:solidFill>
                  <a:srgbClr val="000000"/>
                </a:solidFill>
              </a:rPr>
              <a:t>Corporate Network</a:t>
            </a:r>
            <a:endParaRPr lang="en-US" sz="700" i="1" dirty="0" smtClean="0">
              <a:solidFill>
                <a:srgbClr val="000000"/>
              </a:solidFill>
            </a:endParaRPr>
          </a:p>
        </p:txBody>
      </p:sp>
      <p:sp>
        <p:nvSpPr>
          <p:cNvPr id="71" name="Rectangle 70"/>
          <p:cNvSpPr/>
          <p:nvPr/>
        </p:nvSpPr>
        <p:spPr>
          <a:xfrm>
            <a:off x="1546222" y="4452390"/>
            <a:ext cx="2915297" cy="276999"/>
          </a:xfrm>
          <a:prstGeom prst="rect">
            <a:avLst/>
          </a:prstGeom>
        </p:spPr>
        <p:txBody>
          <a:bodyPr wrap="square">
            <a:spAutoFit/>
          </a:bodyPr>
          <a:lstStyle/>
          <a:p>
            <a:r>
              <a:rPr lang="en-US" sz="1200" dirty="0" smtClean="0"/>
              <a:t>https://</a:t>
            </a:r>
            <a:r>
              <a:rPr lang="en-US" sz="1200" dirty="0" err="1" smtClean="0"/>
              <a:t>apps.pivotalpoc.hosts.disney.pvt</a:t>
            </a:r>
            <a:endParaRPr lang="en-US" sz="1200" dirty="0" smtClean="0"/>
          </a:p>
        </p:txBody>
      </p:sp>
      <p:grpSp>
        <p:nvGrpSpPr>
          <p:cNvPr id="2" name="Group 1"/>
          <p:cNvGrpSpPr/>
          <p:nvPr/>
        </p:nvGrpSpPr>
        <p:grpSpPr>
          <a:xfrm>
            <a:off x="4579786" y="1313933"/>
            <a:ext cx="3117591" cy="3212032"/>
            <a:chOff x="4436267" y="1595969"/>
            <a:chExt cx="2539999" cy="2929995"/>
          </a:xfrm>
        </p:grpSpPr>
        <p:pic>
          <p:nvPicPr>
            <p:cNvPr id="25" name="Picture 24"/>
            <p:cNvPicPr>
              <a:picLocks noChangeAspect="1"/>
            </p:cNvPicPr>
            <p:nvPr/>
          </p:nvPicPr>
          <p:blipFill>
            <a:blip r:embed="rId6"/>
            <a:stretch>
              <a:fillRect/>
            </a:stretch>
          </p:blipFill>
          <p:spPr>
            <a:xfrm>
              <a:off x="4436267" y="1595969"/>
              <a:ext cx="2539999" cy="1566258"/>
            </a:xfrm>
            <a:prstGeom prst="rect">
              <a:avLst/>
            </a:prstGeom>
          </p:spPr>
        </p:pic>
        <p:pic>
          <p:nvPicPr>
            <p:cNvPr id="17" name="Picture 6" descr="C:\Users\Abject-3D\Desktop\VMWare Files\FINAL diagrams\Basic Virtualization\3D PNGs\DGRM_VirtualSMP_Q210_Comm_4.png"/>
            <p:cNvPicPr>
              <a:picLocks noChangeAspect="1" noChangeArrowheads="1"/>
            </p:cNvPicPr>
            <p:nvPr/>
          </p:nvPicPr>
          <p:blipFill>
            <a:blip r:embed="rId7"/>
            <a:srcRect/>
            <a:stretch>
              <a:fillRect/>
            </a:stretch>
          </p:blipFill>
          <p:spPr bwMode="auto">
            <a:xfrm>
              <a:off x="4557218" y="3523978"/>
              <a:ext cx="2370668" cy="506573"/>
            </a:xfrm>
            <a:prstGeom prst="rect">
              <a:avLst/>
            </a:prstGeom>
            <a:noFill/>
          </p:spPr>
        </p:pic>
        <p:sp>
          <p:nvSpPr>
            <p:cNvPr id="18" name="Rounded Rectangle 17"/>
            <p:cNvSpPr/>
            <p:nvPr/>
          </p:nvSpPr>
          <p:spPr bwMode="auto">
            <a:xfrm>
              <a:off x="4557219" y="3138718"/>
              <a:ext cx="2382762" cy="350762"/>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200" b="1" dirty="0" smtClean="0">
                  <a:solidFill>
                    <a:schemeClr val="bg1"/>
                  </a:solidFill>
                </a:rPr>
                <a:t>BOSH</a:t>
              </a:r>
              <a:endParaRPr lang="en-US" sz="1000" b="1" dirty="0" smtClean="0">
                <a:solidFill>
                  <a:schemeClr val="bg1"/>
                </a:solidFill>
              </a:endParaRPr>
            </a:p>
          </p:txBody>
        </p:sp>
        <p:sp>
          <p:nvSpPr>
            <p:cNvPr id="10" name="TextBox 9"/>
            <p:cNvSpPr txBox="1"/>
            <p:nvPr/>
          </p:nvSpPr>
          <p:spPr>
            <a:xfrm>
              <a:off x="5253628" y="4272048"/>
              <a:ext cx="910394" cy="253916"/>
            </a:xfrm>
            <a:prstGeom prst="rect">
              <a:avLst/>
            </a:prstGeom>
            <a:noFill/>
          </p:spPr>
          <p:txBody>
            <a:bodyPr wrap="none" rtlCol="0">
              <a:spAutoFit/>
            </a:bodyPr>
            <a:lstStyle/>
            <a:p>
              <a:pPr algn="ctr"/>
              <a:r>
                <a:rPr lang="en-US" sz="1050" dirty="0" smtClean="0"/>
                <a:t>[ EMC VNX]</a:t>
              </a:r>
            </a:p>
          </p:txBody>
        </p:sp>
        <p:pic>
          <p:nvPicPr>
            <p:cNvPr id="74" name="Picture 8" descr="C:\Users\Abject-3D\Desktop\VMWare Files\FINAL diagrams\Basic Virtualization\3D PNGs\_6.png"/>
            <p:cNvPicPr>
              <a:picLocks noChangeAspect="1" noChangeArrowheads="1"/>
            </p:cNvPicPr>
            <p:nvPr/>
          </p:nvPicPr>
          <p:blipFill>
            <a:blip r:embed="rId8"/>
            <a:srcRect/>
            <a:stretch>
              <a:fillRect/>
            </a:stretch>
          </p:blipFill>
          <p:spPr bwMode="auto">
            <a:xfrm>
              <a:off x="5019674" y="3774019"/>
              <a:ext cx="1546225" cy="501650"/>
            </a:xfrm>
            <a:prstGeom prst="rect">
              <a:avLst/>
            </a:prstGeom>
            <a:noFill/>
          </p:spPr>
        </p:pic>
      </p:grpSp>
      <p:pic>
        <p:nvPicPr>
          <p:cNvPr id="112" name="Picture 3" descr="C:\Users\testuser\AppData\Local\Temp\VMwareDnD\5d50dc54\VMW_09Q3_LOGO_Corp_Gray_LG.png"/>
          <p:cNvPicPr>
            <a:picLocks noChangeAspect="1" noChangeArrowheads="1"/>
          </p:cNvPicPr>
          <p:nvPr/>
        </p:nvPicPr>
        <p:blipFill>
          <a:blip r:embed="rId9" cstate="print"/>
          <a:srcRect/>
          <a:stretch>
            <a:fillRect/>
          </a:stretch>
        </p:blipFill>
        <p:spPr bwMode="auto">
          <a:xfrm>
            <a:off x="5902936" y="3489380"/>
            <a:ext cx="720319" cy="109964"/>
          </a:xfrm>
          <a:prstGeom prst="rect">
            <a:avLst/>
          </a:prstGeom>
          <a:noFill/>
        </p:spPr>
      </p:pic>
      <p:sp>
        <p:nvSpPr>
          <p:cNvPr id="124" name="Rounded Rectangle 123"/>
          <p:cNvSpPr/>
          <p:nvPr/>
        </p:nvSpPr>
        <p:spPr bwMode="auto">
          <a:xfrm>
            <a:off x="108323" y="113328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ORACLE</a:t>
            </a:r>
          </a:p>
        </p:txBody>
      </p:sp>
      <p:sp>
        <p:nvSpPr>
          <p:cNvPr id="125" name="Shape 195"/>
          <p:cNvSpPr txBox="1">
            <a:spLocks noGrp="1"/>
          </p:cNvSpPr>
          <p:nvPr>
            <p:ph type="title"/>
          </p:nvPr>
        </p:nvSpPr>
        <p:spPr>
          <a:xfrm>
            <a:off x="113722" y="120953"/>
            <a:ext cx="9030278" cy="474445"/>
          </a:xfrm>
        </p:spPr>
        <p:txBody>
          <a:bodyPr/>
          <a:lstStyle/>
          <a:p>
            <a:pPr lvl="0" algn="l"/>
            <a:r>
              <a:rPr lang="en-US" b="1" dirty="0" smtClean="0">
                <a:solidFill>
                  <a:schemeClr val="accent2"/>
                </a:solidFill>
                <a:sym typeface="Arial"/>
              </a:rPr>
              <a:t>Disney’s Cloud Foundry</a:t>
            </a:r>
            <a:endParaRPr lang="en-US" b="1" dirty="0">
              <a:solidFill>
                <a:schemeClr val="accent2"/>
              </a:solidFill>
              <a:sym typeface="Arial"/>
            </a:endParaRPr>
          </a:p>
        </p:txBody>
      </p:sp>
      <p:cxnSp>
        <p:nvCxnSpPr>
          <p:cNvPr id="136" name="Straight Arrow Connector 135"/>
          <p:cNvCxnSpPr/>
          <p:nvPr/>
        </p:nvCxnSpPr>
        <p:spPr>
          <a:xfrm flipV="1">
            <a:off x="3500546" y="2754440"/>
            <a:ext cx="654278" cy="1"/>
          </a:xfrm>
          <a:prstGeom prst="straightConnector1">
            <a:avLst/>
          </a:prstGeom>
          <a:ln w="38100" cmpd="sng">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descr="Walt-disney-symbol.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23255" y="4401039"/>
            <a:ext cx="568765" cy="377603"/>
          </a:xfrm>
          <a:prstGeom prst="rect">
            <a:avLst/>
          </a:prstGeom>
        </p:spPr>
      </p:pic>
      <p:pic>
        <p:nvPicPr>
          <p:cNvPr id="3" name="Picture 2"/>
          <p:cNvPicPr>
            <a:picLocks noChangeAspect="1"/>
          </p:cNvPicPr>
          <p:nvPr/>
        </p:nvPicPr>
        <p:blipFill>
          <a:blip r:embed="rId11"/>
          <a:stretch>
            <a:fillRect/>
          </a:stretch>
        </p:blipFill>
        <p:spPr>
          <a:xfrm>
            <a:off x="2416696" y="4043537"/>
            <a:ext cx="1028700" cy="444500"/>
          </a:xfrm>
          <a:prstGeom prst="rect">
            <a:avLst/>
          </a:prstGeom>
        </p:spPr>
      </p:pic>
      <p:sp>
        <p:nvSpPr>
          <p:cNvPr id="45" name="Rectangle 44"/>
          <p:cNvSpPr/>
          <p:nvPr/>
        </p:nvSpPr>
        <p:spPr>
          <a:xfrm>
            <a:off x="1654585" y="3669423"/>
            <a:ext cx="1663117" cy="276999"/>
          </a:xfrm>
          <a:prstGeom prst="rect">
            <a:avLst/>
          </a:prstGeom>
        </p:spPr>
        <p:txBody>
          <a:bodyPr wrap="square">
            <a:spAutoFit/>
          </a:bodyPr>
          <a:lstStyle/>
          <a:p>
            <a:r>
              <a:rPr lang="en-US" sz="1200" dirty="0" smtClean="0"/>
              <a:t>Log in with:</a:t>
            </a:r>
          </a:p>
        </p:txBody>
      </p:sp>
    </p:spTree>
    <p:extLst>
      <p:ext uri="{BB962C8B-B14F-4D97-AF65-F5344CB8AC3E}">
        <p14:creationId xmlns:p14="http://schemas.microsoft.com/office/powerpoint/2010/main" val="3833406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215964822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pic>
        <p:nvPicPr>
          <p:cNvPr id="9" name="Picture 8" descr="Walt-disney-symbo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9685" y="2387203"/>
            <a:ext cx="1166838" cy="774664"/>
          </a:xfrm>
          <a:prstGeom prst="rect">
            <a:avLst/>
          </a:prstGeom>
        </p:spPr>
      </p:pic>
    </p:spTree>
    <p:extLst>
      <p:ext uri="{BB962C8B-B14F-4D97-AF65-F5344CB8AC3E}">
        <p14:creationId xmlns:p14="http://schemas.microsoft.com/office/powerpoint/2010/main" val="5228647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Application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1932665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419583" y="1940083"/>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Now</a:t>
            </a:r>
            <a:endParaRPr lang="en-US" sz="6000" kern="0" dirty="0">
              <a:solidFill>
                <a:schemeClr val="bg1"/>
              </a:solidFill>
              <a:latin typeface="Arial"/>
              <a:ea typeface="Arial"/>
              <a:cs typeface="Arial"/>
              <a:sym typeface="Arial"/>
              <a:rtl val="0"/>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sp>
        <p:nvSpPr>
          <p:cNvPr id="3" name="TextBox 2"/>
          <p:cNvSpPr txBox="1"/>
          <p:nvPr/>
        </p:nvSpPr>
        <p:spPr>
          <a:xfrm>
            <a:off x="735468" y="1928945"/>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Then</a:t>
            </a:r>
            <a:endParaRPr lang="en-US" sz="6000" kern="0" dirty="0">
              <a:solidFill>
                <a:srgbClr val="008774"/>
              </a:solidFill>
              <a:latin typeface="Arial"/>
              <a:ea typeface="Arial"/>
              <a:cs typeface="Arial"/>
              <a:sym typeface="Arial"/>
              <a:rtl val="0"/>
            </a:endParaRPr>
          </a:p>
        </p:txBody>
      </p:sp>
      <p:pic>
        <p:nvPicPr>
          <p:cNvPr id="6" name="Picture 5"/>
          <p:cNvPicPr>
            <a:picLocks noChangeAspect="1"/>
          </p:cNvPicPr>
          <p:nvPr/>
        </p:nvPicPr>
        <p:blipFill>
          <a:blip r:embed="rId3"/>
          <a:stretch>
            <a:fillRect/>
          </a:stretch>
        </p:blipFill>
        <p:spPr>
          <a:xfrm>
            <a:off x="-1869" y="-5849"/>
            <a:ext cx="4483579" cy="5135307"/>
          </a:xfrm>
          <a:prstGeom prst="rect">
            <a:avLst/>
          </a:prstGeom>
        </p:spPr>
      </p:pic>
      <p:pic>
        <p:nvPicPr>
          <p:cNvPr id="7" name="Picture 6"/>
          <p:cNvPicPr>
            <a:picLocks noChangeAspect="1"/>
          </p:cNvPicPr>
          <p:nvPr/>
        </p:nvPicPr>
        <p:blipFill>
          <a:blip r:embed="rId4"/>
          <a:stretch>
            <a:fillRect/>
          </a:stretch>
        </p:blipFill>
        <p:spPr>
          <a:xfrm>
            <a:off x="4481710" y="-23002"/>
            <a:ext cx="4665406" cy="5151693"/>
          </a:xfrm>
          <a:prstGeom prst="rect">
            <a:avLst/>
          </a:prstGeom>
        </p:spPr>
      </p:pic>
      <p:pic>
        <p:nvPicPr>
          <p:cNvPr id="18" name="Picture 17"/>
          <p:cNvPicPr>
            <a:picLocks noChangeAspect="1"/>
          </p:cNvPicPr>
          <p:nvPr/>
        </p:nvPicPr>
        <p:blipFill>
          <a:blip r:embed="rId5"/>
          <a:stretch>
            <a:fillRect/>
          </a:stretch>
        </p:blipFill>
        <p:spPr>
          <a:xfrm>
            <a:off x="-11518" y="-24215"/>
            <a:ext cx="9158633" cy="5208360"/>
          </a:xfrm>
          <a:prstGeom prst="rect">
            <a:avLst/>
          </a:prstGeom>
        </p:spPr>
      </p:pic>
      <p:grpSp>
        <p:nvGrpSpPr>
          <p:cNvPr id="25" name="Group 24"/>
          <p:cNvGrpSpPr/>
          <p:nvPr/>
        </p:nvGrpSpPr>
        <p:grpSpPr>
          <a:xfrm>
            <a:off x="4857349" y="120115"/>
            <a:ext cx="4237426" cy="4823104"/>
            <a:chOff x="5136783" y="360174"/>
            <a:chExt cx="3713281" cy="4280210"/>
          </a:xfrm>
        </p:grpSpPr>
        <p:grpSp>
          <p:nvGrpSpPr>
            <p:cNvPr id="19" name="Group 18"/>
            <p:cNvGrpSpPr/>
            <p:nvPr/>
          </p:nvGrpSpPr>
          <p:grpSpPr>
            <a:xfrm>
              <a:off x="5207978" y="1047764"/>
              <a:ext cx="3592620" cy="3592620"/>
              <a:chOff x="1993900" y="0"/>
              <a:chExt cx="5143500" cy="5143500"/>
            </a:xfrm>
          </p:grpSpPr>
          <p:pic>
            <p:nvPicPr>
              <p:cNvPr id="20" name="Picture 19"/>
              <p:cNvPicPr>
                <a:picLocks noChangeAspect="1"/>
              </p:cNvPicPr>
              <p:nvPr/>
            </p:nvPicPr>
            <p:blipFill>
              <a:blip r:embed="rId6"/>
              <a:stretch>
                <a:fillRect/>
              </a:stretch>
            </p:blipFill>
            <p:spPr>
              <a:xfrm>
                <a:off x="1993900" y="0"/>
                <a:ext cx="5143500" cy="5143500"/>
              </a:xfrm>
              <a:prstGeom prst="rect">
                <a:avLst/>
              </a:prstGeom>
            </p:spPr>
          </p:pic>
          <p:pic>
            <p:nvPicPr>
              <p:cNvPr id="21" name="Picture 20"/>
              <p:cNvPicPr>
                <a:picLocks noChangeAspect="1"/>
              </p:cNvPicPr>
              <p:nvPr/>
            </p:nvPicPr>
            <p:blipFill rotWithShape="1">
              <a:blip r:embed="rId7"/>
              <a:srcRect b="21386"/>
              <a:stretch/>
            </p:blipFill>
            <p:spPr>
              <a:xfrm>
                <a:off x="2187877" y="690385"/>
                <a:ext cx="4787354" cy="2621384"/>
              </a:xfrm>
              <a:prstGeom prst="rect">
                <a:avLst/>
              </a:prstGeom>
            </p:spPr>
          </p:pic>
        </p:grpSp>
        <p:sp>
          <p:nvSpPr>
            <p:cNvPr id="22" name="TextBox 21"/>
            <p:cNvSpPr txBox="1"/>
            <p:nvPr/>
          </p:nvSpPr>
          <p:spPr>
            <a:xfrm>
              <a:off x="5136783" y="360174"/>
              <a:ext cx="3713281" cy="1015626"/>
            </a:xfrm>
            <a:prstGeom prst="rect">
              <a:avLst/>
            </a:prstGeom>
            <a:noFill/>
          </p:spPr>
          <p:txBody>
            <a:bodyPr wrap="square" lIns="91404" tIns="45702" rIns="91404" bIns="45702">
              <a:spAutoFit/>
            </a:bodyPr>
            <a:lstStyle/>
            <a:p>
              <a:pPr algn="ctr" defTabSz="914400">
                <a:defRPr/>
              </a:pPr>
              <a:r>
                <a:rPr lang="en-US" sz="2000" kern="0" dirty="0" smtClean="0">
                  <a:solidFill>
                    <a:schemeClr val="accent1"/>
                  </a:solidFill>
                  <a:ea typeface="Arial"/>
                  <a:cs typeface="Arial"/>
                  <a:sym typeface="Arial"/>
                  <a:rtl val="0"/>
                </a:rPr>
                <a:t>An idea in the morning, is running in production by evening</a:t>
              </a:r>
              <a:endParaRPr lang="en-US" sz="2000" kern="0" dirty="0">
                <a:solidFill>
                  <a:schemeClr val="accent1"/>
                </a:solidFill>
                <a:ea typeface="Arial"/>
                <a:cs typeface="Arial"/>
                <a:sym typeface="Arial"/>
                <a:rtl val="0"/>
              </a:endParaRPr>
            </a:p>
          </p:txBody>
        </p:sp>
      </p:grpSp>
    </p:spTree>
    <p:extLst>
      <p:ext uri="{BB962C8B-B14F-4D97-AF65-F5344CB8AC3E}">
        <p14:creationId xmlns:p14="http://schemas.microsoft.com/office/powerpoint/2010/main" val="2226636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Release early and often</a:t>
                </a:r>
              </a:p>
              <a:p>
                <a:pPr algn="ctr">
                  <a:spcAft>
                    <a:spcPts val="300"/>
                  </a:spcAft>
                </a:pPr>
                <a:r>
                  <a:rPr lang="en-US" sz="1400" dirty="0" smtClean="0">
                    <a:solidFill>
                      <a:schemeClr val="bg1"/>
                    </a:solidFill>
                    <a:latin typeface="Arial"/>
                    <a:cs typeface="Arial"/>
                  </a:rPr>
                  <a:t>Higher Quality of Code</a:t>
                </a:r>
                <a:endParaRPr lang="en-US" sz="1400" dirty="0">
                  <a:solidFill>
                    <a:schemeClr val="bg1"/>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chemeClr val="accent2"/>
                  </a:solidFill>
                  <a:latin typeface="Arial"/>
                  <a:cs typeface="Arial"/>
                </a:rPr>
                <a:t>DevOps</a:t>
              </a:r>
              <a:endParaRPr lang="en-US" sz="2200" b="1" dirty="0">
                <a:solidFill>
                  <a:schemeClr val="accent2"/>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chemeClr val="bg1"/>
                    </a:solidFill>
                    <a:latin typeface="Arial"/>
                    <a:cs typeface="Arial"/>
                  </a:rPr>
                  <a:t>Shared responsibility</a:t>
                </a:r>
              </a:p>
              <a:p>
                <a:pPr algn="ctr">
                  <a:spcAft>
                    <a:spcPts val="300"/>
                  </a:spcAft>
                </a:pPr>
                <a:r>
                  <a:rPr lang="en-US" sz="1400" dirty="0" smtClean="0">
                    <a:solidFill>
                      <a:schemeClr val="bg1"/>
                    </a:solidFill>
                    <a:latin typeface="Arial"/>
                    <a:cs typeface="Arial"/>
                  </a:rPr>
                  <a:t>Common incentives, tools, process and culture</a:t>
                </a:r>
                <a:endParaRPr lang="en-US" sz="1400" dirty="0">
                  <a:solidFill>
                    <a:schemeClr val="bg1"/>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chemeClr val="bg1">
                        <a:lumMod val="85000"/>
                      </a:schemeClr>
                    </a:solidFill>
                    <a:latin typeface="Arial"/>
                    <a:cs typeface="Arial"/>
                  </a:rPr>
                  <a:t>Tightly coupled components</a:t>
                </a:r>
              </a:p>
              <a:p>
                <a:pPr algn="ctr">
                  <a:spcAft>
                    <a:spcPts val="300"/>
                  </a:spcAft>
                </a:pPr>
                <a:r>
                  <a:rPr lang="en-US" sz="1400" dirty="0" smtClean="0">
                    <a:solidFill>
                      <a:schemeClr val="bg1">
                        <a:lumMod val="85000"/>
                      </a:schemeClr>
                    </a:solidFill>
                    <a:latin typeface="Arial"/>
                    <a:cs typeface="Arial"/>
                  </a:rPr>
                  <a:t>Slow deployment cycles</a:t>
                </a:r>
                <a:endParaRPr lang="en-US" sz="1400" dirty="0">
                  <a:solidFill>
                    <a:schemeClr val="bg1">
                      <a:lumMod val="85000"/>
                    </a:scheme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Loosely coupled components</a:t>
                </a:r>
              </a:p>
              <a:p>
                <a:pPr algn="ctr">
                  <a:spcAft>
                    <a:spcPts val="300"/>
                  </a:spcAft>
                </a:pPr>
                <a:r>
                  <a:rPr lang="en-US" sz="1600" dirty="0" smtClean="0">
                    <a:solidFill>
                      <a:schemeClr val="bg1"/>
                    </a:solidFill>
                    <a:latin typeface="Arial"/>
                    <a:cs typeface="Arial"/>
                  </a:rPr>
                  <a:t>Automated deployments</a:t>
                </a:r>
                <a:endParaRPr lang="en-US" sz="1600" dirty="0">
                  <a:solidFill>
                    <a:schemeClr val="bg1"/>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567900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3405347230"/>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lumMod val="85000"/>
                  </a:schemeClr>
                </a:solidFill>
                <a:effectLst/>
                <a:uFillTx/>
                <a:latin typeface="Arial"/>
                <a:ea typeface="+mn-ea"/>
                <a:cs typeface="Arial"/>
                <a:sym typeface="Helvetica Light"/>
              </a:rPr>
              <a:t>Average Hours/Week</a:t>
            </a:r>
            <a:endParaRPr kumimoji="0" lang="en-US" sz="1600" b="1" i="0" u="none" strike="noStrike" cap="none" spc="0" normalizeH="0" baseline="0" dirty="0">
              <a:ln>
                <a:noFill/>
              </a:ln>
              <a:solidFill>
                <a:schemeClr val="bg1">
                  <a:lumMod val="85000"/>
                </a:schemeClr>
              </a:solidFill>
              <a:effectLst/>
              <a:uFillTx/>
              <a:latin typeface="Arial"/>
              <a:ea typeface="+mn-ea"/>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dirty="0" smtClean="0">
                <a:solidFill>
                  <a:schemeClr val="bg1">
                    <a:lumMod val="85000"/>
                  </a:schemeClr>
                </a:solidFill>
              </a:rPr>
              <a:t>Developers </a:t>
            </a:r>
            <a:r>
              <a:rPr lang="en-US" dirty="0">
                <a:solidFill>
                  <a:schemeClr val="bg1">
                    <a:lumMod val="85000"/>
                  </a:schemeClr>
                </a:solidFill>
              </a:rPr>
              <a:t>S</a:t>
            </a:r>
            <a:r>
              <a:rPr lang="en-US" dirty="0" smtClean="0">
                <a:solidFill>
                  <a:schemeClr val="bg1">
                    <a:lumMod val="85000"/>
                  </a:schemeClr>
                </a:solidFill>
              </a:rPr>
              <a:t>pend Time </a:t>
            </a:r>
            <a:r>
              <a:rPr lang="en-US" dirty="0">
                <a:solidFill>
                  <a:srgbClr val="00AE9E"/>
                </a:solidFill>
              </a:rPr>
              <a:t>NOT </a:t>
            </a:r>
            <a:r>
              <a:rPr lang="en-US" dirty="0" smtClean="0">
                <a:solidFill>
                  <a:srgbClr val="00AE9E"/>
                </a:solidFill>
              </a:rPr>
              <a:t>Writing </a:t>
            </a:r>
            <a:r>
              <a:rPr lang="en-US" dirty="0">
                <a:solidFill>
                  <a:srgbClr val="00AE9E"/>
                </a:solidFill>
              </a:rPr>
              <a:t>S</a:t>
            </a:r>
            <a:r>
              <a:rPr lang="en-US" dirty="0" smtClean="0">
                <a:solidFill>
                  <a:srgbClr val="00AE9E"/>
                </a:solidFill>
              </a:rPr>
              <a:t>oftware</a:t>
            </a:r>
            <a:endParaRPr lang="en-US"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7</a:t>
            </a:fld>
            <a:endParaRPr lang="en-US"/>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kumimoji="0" lang="en-US" sz="2400" b="1" i="0" u="none" strike="noStrike" cap="none" spc="0" normalizeH="0" baseline="0" dirty="0">
              <a:ln>
                <a:noFill/>
              </a:ln>
              <a:solidFill>
                <a:srgbClr val="FFFF00"/>
              </a:solidFill>
              <a:effectLst/>
              <a:uFillTx/>
              <a:latin typeface="Arial"/>
              <a:cs typeface="Arial"/>
              <a:sym typeface="Helvetica Light"/>
            </a:endParaRPr>
          </a:p>
        </p:txBody>
      </p:sp>
    </p:spTree>
    <p:extLst>
      <p:ext uri="{BB962C8B-B14F-4D97-AF65-F5344CB8AC3E}">
        <p14:creationId xmlns:p14="http://schemas.microsoft.com/office/powerpoint/2010/main" val="29087838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296333" y="804333"/>
            <a:ext cx="8593665" cy="3627967"/>
          </a:xfrm>
          <a:prstGeom prst="rect">
            <a:avLst/>
          </a:prstGeom>
        </p:spPr>
        <p:txBody>
          <a:bodyPr/>
          <a:lstStyle/>
          <a:p>
            <a:pPr marL="0" indent="0">
              <a:buClr>
                <a:srgbClr val="008881"/>
              </a:buClr>
              <a:buNone/>
            </a:pPr>
            <a:r>
              <a:rPr lang="en-US" sz="1800" dirty="0" smtClean="0">
                <a:solidFill>
                  <a:srgbClr val="FFFFFF"/>
                </a:solidFill>
              </a:rPr>
              <a:t>Key Performance Indicators for Market Leadership</a:t>
            </a:r>
            <a:endParaRPr lang="en-US" sz="1800" dirty="0">
              <a:solidFill>
                <a:srgbClr val="FFFFFF"/>
              </a:solidFill>
            </a:endParaRPr>
          </a:p>
          <a:p>
            <a:pPr marL="520700" lvl="1">
              <a:lnSpc>
                <a:spcPct val="120000"/>
              </a:lnSpc>
              <a:buClr>
                <a:srgbClr val="008881"/>
              </a:buClr>
              <a:buFont typeface="Arial"/>
              <a:buChar char="•"/>
            </a:pPr>
            <a:r>
              <a:rPr lang="en-US" sz="1600" dirty="0" smtClean="0">
                <a:solidFill>
                  <a:srgbClr val="FFFFFF"/>
                </a:solidFill>
              </a:rPr>
              <a:t>Agile/Developer Productivity/TDD</a:t>
            </a:r>
          </a:p>
          <a:p>
            <a:pPr marL="520700" lvl="1">
              <a:buClr>
                <a:srgbClr val="008881"/>
              </a:buClr>
              <a:buFont typeface="Arial"/>
              <a:buChar char="•"/>
            </a:pPr>
            <a:r>
              <a:rPr lang="en-US" sz="1600" dirty="0" smtClean="0">
                <a:solidFill>
                  <a:srgbClr val="FFFFFF"/>
                </a:solidFill>
              </a:rPr>
              <a:t>Continuous </a:t>
            </a:r>
            <a:r>
              <a:rPr lang="en-US" sz="1600" dirty="0">
                <a:solidFill>
                  <a:srgbClr val="FFFFFF"/>
                </a:solidFill>
              </a:rPr>
              <a:t>Delivery </a:t>
            </a:r>
            <a:endParaRPr lang="en-US" sz="1600" dirty="0" smtClean="0">
              <a:solidFill>
                <a:srgbClr val="FFFFFF"/>
              </a:solidFill>
            </a:endParaRPr>
          </a:p>
          <a:p>
            <a:pPr marL="520700" lvl="1">
              <a:buClr>
                <a:srgbClr val="008881"/>
              </a:buClr>
              <a:buFont typeface="Arial"/>
              <a:buChar char="•"/>
            </a:pPr>
            <a:r>
              <a:rPr lang="en-US" sz="1600" dirty="0" smtClean="0">
                <a:solidFill>
                  <a:srgbClr val="FFFFFF"/>
                </a:solidFill>
              </a:rPr>
              <a:t>DevOps</a:t>
            </a:r>
          </a:p>
          <a:p>
            <a:pPr marL="520700" lvl="1">
              <a:buClr>
                <a:srgbClr val="008881"/>
              </a:buClr>
              <a:buFont typeface="Arial"/>
              <a:buChar char="•"/>
            </a:pPr>
            <a:r>
              <a:rPr lang="en-US" sz="1600" dirty="0">
                <a:solidFill>
                  <a:srgbClr val="FFFFFF"/>
                </a:solidFill>
              </a:rPr>
              <a:t>Cloud-native App Design</a:t>
            </a:r>
          </a:p>
          <a:p>
            <a:pPr marL="520700" lvl="1">
              <a:buClr>
                <a:srgbClr val="008881"/>
              </a:buClr>
              <a:buFont typeface="Arial"/>
              <a:buChar char="•"/>
            </a:pPr>
            <a:r>
              <a:rPr lang="en-US" sz="1600" dirty="0" smtClean="0">
                <a:solidFill>
                  <a:srgbClr val="FFFFFF"/>
                </a:solidFill>
              </a:rPr>
              <a:t>Culture/Talent</a:t>
            </a:r>
            <a:endParaRPr lang="en-US" sz="1600" dirty="0">
              <a:solidFill>
                <a:srgbClr val="FFFFFF"/>
              </a:solidFill>
            </a:endParaRPr>
          </a:p>
          <a:p>
            <a:pPr>
              <a:buClr>
                <a:srgbClr val="008881"/>
              </a:buClr>
            </a:pPr>
            <a:endParaRPr lang="en-US" sz="2000" dirty="0" smtClean="0">
              <a:solidFill>
                <a:srgbClr val="FFFFFF"/>
              </a:solidFill>
            </a:endParaRPr>
          </a:p>
          <a:p>
            <a:pPr>
              <a:buClr>
                <a:srgbClr val="008881"/>
              </a:buClr>
            </a:pPr>
            <a:endParaRPr lang="en-US" sz="1600" dirty="0">
              <a:solidFill>
                <a:srgbClr val="FFFFFF"/>
              </a:solidFill>
            </a:endParaRPr>
          </a:p>
        </p:txBody>
      </p:sp>
      <p:sp>
        <p:nvSpPr>
          <p:cNvPr id="21" name="TextBox 71"/>
          <p:cNvSpPr txBox="1">
            <a:spLocks noChangeArrowheads="1"/>
          </p:cNvSpPr>
          <p:nvPr/>
        </p:nvSpPr>
        <p:spPr bwMode="auto">
          <a:xfrm>
            <a:off x="4551982" y="4668754"/>
            <a:ext cx="783438" cy="307777"/>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smtClean="0">
                <a:solidFill>
                  <a:srgbClr val="FFFFFF"/>
                </a:solidFill>
                <a:latin typeface="Arial"/>
                <a:cs typeface="Arial"/>
              </a:rPr>
              <a:t>Time</a:t>
            </a:r>
            <a:endParaRPr lang="en-US" sz="1400" dirty="0">
              <a:solidFill>
                <a:srgbClr val="FFFFFF"/>
              </a:solidFill>
              <a:latin typeface="Arial"/>
              <a:cs typeface="Arial"/>
            </a:endParaRPr>
          </a:p>
        </p:txBody>
      </p:sp>
      <p:sp>
        <p:nvSpPr>
          <p:cNvPr id="22" name="TextBox 73"/>
          <p:cNvSpPr txBox="1">
            <a:spLocks noChangeArrowheads="1"/>
          </p:cNvSpPr>
          <p:nvPr/>
        </p:nvSpPr>
        <p:spPr bwMode="auto">
          <a:xfrm>
            <a:off x="1047052" y="3185790"/>
            <a:ext cx="1231907" cy="738664"/>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FFFFFF"/>
                </a:solidFill>
                <a:latin typeface="Arial"/>
                <a:cs typeface="Arial"/>
              </a:rPr>
              <a:t>Expectations</a:t>
            </a:r>
            <a:endParaRPr lang="en-US" sz="1400" dirty="0">
              <a:solidFill>
                <a:srgbClr val="FFFFFF"/>
              </a:solidFill>
              <a:latin typeface="Arial"/>
              <a:cs typeface="Arial"/>
            </a:endParaRPr>
          </a:p>
          <a:p>
            <a:pPr eaLnBrk="1" hangingPunct="1"/>
            <a:r>
              <a:rPr lang="en-US" sz="1400" dirty="0" smtClean="0">
                <a:solidFill>
                  <a:srgbClr val="FFFFFF"/>
                </a:solidFill>
                <a:latin typeface="Arial"/>
                <a:cs typeface="Arial"/>
              </a:rPr>
              <a:t>&amp; </a:t>
            </a:r>
          </a:p>
          <a:p>
            <a:pPr eaLnBrk="1" hangingPunct="1"/>
            <a:r>
              <a:rPr lang="en-US" sz="1400" dirty="0" smtClean="0">
                <a:solidFill>
                  <a:srgbClr val="FFFFFF"/>
                </a:solidFill>
                <a:latin typeface="Arial"/>
                <a:cs typeface="Arial"/>
              </a:rPr>
              <a:t>Efficiency</a:t>
            </a:r>
          </a:p>
        </p:txBody>
      </p:sp>
      <p:cxnSp>
        <p:nvCxnSpPr>
          <p:cNvPr id="24" name="Straight Connector 23"/>
          <p:cNvCxnSpPr/>
          <p:nvPr/>
        </p:nvCxnSpPr>
        <p:spPr>
          <a:xfrm>
            <a:off x="6478418" y="2238823"/>
            <a:ext cx="5721" cy="2031620"/>
          </a:xfrm>
          <a:prstGeom prst="line">
            <a:avLst/>
          </a:prstGeom>
          <a:ln w="19050" cmpd="sng">
            <a:solidFill>
              <a:srgbClr val="FFFF00"/>
            </a:solidFill>
            <a:prstDash val="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TextBox 71"/>
          <p:cNvSpPr txBox="1">
            <a:spLocks noChangeArrowheads="1"/>
          </p:cNvSpPr>
          <p:nvPr/>
        </p:nvSpPr>
        <p:spPr bwMode="auto">
          <a:xfrm>
            <a:off x="4887918" y="3207963"/>
            <a:ext cx="1998842"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smtClean="0">
                <a:solidFill>
                  <a:srgbClr val="FFFF00"/>
                </a:solidFill>
                <a:latin typeface="Arial"/>
                <a:cs typeface="Arial"/>
              </a:rPr>
              <a:t>Innovation Gap</a:t>
            </a:r>
            <a:endParaRPr lang="en-US" sz="1600" dirty="0">
              <a:solidFill>
                <a:srgbClr val="FFFF00"/>
              </a:solidFill>
              <a:latin typeface="Arial"/>
              <a:cs typeface="Arial"/>
            </a:endParaRPr>
          </a:p>
        </p:txBody>
      </p:sp>
      <p:cxnSp>
        <p:nvCxnSpPr>
          <p:cNvPr id="26" name="Straight Connector 25"/>
          <p:cNvCxnSpPr/>
          <p:nvPr/>
        </p:nvCxnSpPr>
        <p:spPr>
          <a:xfrm flipV="1">
            <a:off x="2318481" y="3949090"/>
            <a:ext cx="4413938" cy="501247"/>
          </a:xfrm>
          <a:prstGeom prst="line">
            <a:avLst/>
          </a:prstGeom>
          <a:ln w="15875">
            <a:solidFill>
              <a:schemeClr val="bg1">
                <a:lumMod val="9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7" name="TextBox 71"/>
          <p:cNvSpPr txBox="1">
            <a:spLocks noChangeArrowheads="1"/>
          </p:cNvSpPr>
          <p:nvPr/>
        </p:nvSpPr>
        <p:spPr bwMode="auto">
          <a:xfrm>
            <a:off x="5715808" y="4044919"/>
            <a:ext cx="5170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smtClean="0">
                <a:solidFill>
                  <a:srgbClr val="FFFFFF"/>
                </a:solidFill>
                <a:latin typeface="Arial"/>
                <a:cs typeface="Arial"/>
              </a:rPr>
              <a:t>IaaS</a:t>
            </a:r>
            <a:endParaRPr lang="en-US" sz="1000" dirty="0">
              <a:solidFill>
                <a:srgbClr val="FFFFFF"/>
              </a:solidFill>
              <a:latin typeface="Arial"/>
              <a:cs typeface="Arial"/>
            </a:endParaRPr>
          </a:p>
        </p:txBody>
      </p:sp>
      <p:cxnSp>
        <p:nvCxnSpPr>
          <p:cNvPr id="28" name="Straight Connector 27"/>
          <p:cNvCxnSpPr/>
          <p:nvPr/>
        </p:nvCxnSpPr>
        <p:spPr>
          <a:xfrm flipV="1">
            <a:off x="2366321" y="3618890"/>
            <a:ext cx="4340698" cy="786154"/>
          </a:xfrm>
          <a:prstGeom prst="line">
            <a:avLst/>
          </a:prstGeom>
          <a:ln w="15875">
            <a:solidFill>
              <a:srgbClr val="F2F2F2"/>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9" name="TextBox 71"/>
          <p:cNvSpPr txBox="1">
            <a:spLocks noChangeArrowheads="1"/>
          </p:cNvSpPr>
          <p:nvPr/>
        </p:nvSpPr>
        <p:spPr bwMode="auto">
          <a:xfrm>
            <a:off x="5965873" y="3674510"/>
            <a:ext cx="12716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solidFill>
                  <a:srgbClr val="FFFFFF"/>
                </a:solidFill>
                <a:latin typeface="Arial"/>
                <a:cs typeface="Arial"/>
              </a:rPr>
              <a:t>DIY Automation</a:t>
            </a:r>
            <a:endParaRPr lang="en-US" sz="1200" dirty="0">
              <a:solidFill>
                <a:srgbClr val="FFFFFF"/>
              </a:solidFill>
              <a:latin typeface="Arial"/>
              <a:cs typeface="Arial"/>
            </a:endParaRPr>
          </a:p>
        </p:txBody>
      </p:sp>
      <p:cxnSp>
        <p:nvCxnSpPr>
          <p:cNvPr id="30" name="Straight Connector 29"/>
          <p:cNvCxnSpPr/>
          <p:nvPr/>
        </p:nvCxnSpPr>
        <p:spPr>
          <a:xfrm flipH="1" flipV="1">
            <a:off x="5674079" y="4042227"/>
            <a:ext cx="25398" cy="270930"/>
          </a:xfrm>
          <a:prstGeom prst="line">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5935408" y="3727752"/>
            <a:ext cx="30465" cy="308700"/>
          </a:xfrm>
          <a:prstGeom prst="line">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6783218" y="2069494"/>
            <a:ext cx="0" cy="1717415"/>
          </a:xfrm>
          <a:prstGeom prst="line">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33" name="TextBox 71"/>
          <p:cNvSpPr txBox="1">
            <a:spLocks noChangeArrowheads="1"/>
          </p:cNvSpPr>
          <p:nvPr/>
        </p:nvSpPr>
        <p:spPr bwMode="auto">
          <a:xfrm>
            <a:off x="7111828" y="2053336"/>
            <a:ext cx="12800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err="1" smtClean="0">
                <a:solidFill>
                  <a:srgbClr val="FFFFFF"/>
                </a:solidFill>
                <a:latin typeface="Arial"/>
                <a:cs typeface="Arial"/>
              </a:rPr>
              <a:t>DevOps</a:t>
            </a:r>
            <a:r>
              <a:rPr lang="en-US" sz="1000" dirty="0" smtClean="0">
                <a:solidFill>
                  <a:srgbClr val="FFFFFF"/>
                </a:solidFill>
                <a:latin typeface="Arial"/>
                <a:cs typeface="Arial"/>
              </a:rPr>
              <a:t>, CD, Agile</a:t>
            </a:r>
            <a:endParaRPr lang="en-US" sz="1000" dirty="0">
              <a:solidFill>
                <a:srgbClr val="FFFFFF"/>
              </a:solidFill>
              <a:latin typeface="Arial"/>
              <a:cs typeface="Arial"/>
            </a:endParaRPr>
          </a:p>
        </p:txBody>
      </p:sp>
      <p:sp>
        <p:nvSpPr>
          <p:cNvPr id="34" name="TextBox 71"/>
          <p:cNvSpPr txBox="1">
            <a:spLocks noChangeArrowheads="1"/>
          </p:cNvSpPr>
          <p:nvPr/>
        </p:nvSpPr>
        <p:spPr bwMode="auto">
          <a:xfrm>
            <a:off x="7068019" y="4195472"/>
            <a:ext cx="12518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FFFFFF"/>
                </a:solidFill>
                <a:latin typeface="Arial"/>
                <a:cs typeface="Arial"/>
              </a:rPr>
              <a:t>Traditional IT</a:t>
            </a:r>
            <a:endParaRPr lang="en-US" sz="1400" dirty="0">
              <a:solidFill>
                <a:srgbClr val="FFFFFF"/>
              </a:solidFill>
              <a:latin typeface="Arial"/>
              <a:cs typeface="Arial"/>
            </a:endParaRPr>
          </a:p>
        </p:txBody>
      </p:sp>
      <p:sp>
        <p:nvSpPr>
          <p:cNvPr id="35" name="TextBox 71"/>
          <p:cNvSpPr txBox="1">
            <a:spLocks noChangeArrowheads="1"/>
          </p:cNvSpPr>
          <p:nvPr/>
        </p:nvSpPr>
        <p:spPr bwMode="auto">
          <a:xfrm>
            <a:off x="7083514" y="1774387"/>
            <a:ext cx="8935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FFFFFF"/>
                </a:solidFill>
                <a:latin typeface="Arial"/>
                <a:cs typeface="Arial"/>
              </a:rPr>
              <a:t>Startups</a:t>
            </a:r>
            <a:endParaRPr lang="en-US" sz="1400" dirty="0">
              <a:solidFill>
                <a:srgbClr val="FFFFFF"/>
              </a:solidFill>
              <a:latin typeface="Arial"/>
              <a:cs typeface="Arial"/>
            </a:endParaRPr>
          </a:p>
        </p:txBody>
      </p:sp>
      <p:sp>
        <p:nvSpPr>
          <p:cNvPr id="36" name="TextBox 71"/>
          <p:cNvSpPr txBox="1">
            <a:spLocks noChangeArrowheads="1"/>
          </p:cNvSpPr>
          <p:nvPr/>
        </p:nvSpPr>
        <p:spPr bwMode="auto">
          <a:xfrm>
            <a:off x="6909637" y="2695612"/>
            <a:ext cx="1118177" cy="523220"/>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smtClean="0">
                <a:solidFill>
                  <a:schemeClr val="accent2"/>
                </a:solidFill>
                <a:latin typeface="Arial"/>
                <a:cs typeface="Arial"/>
              </a:rPr>
              <a:t>Enterprise </a:t>
            </a:r>
            <a:r>
              <a:rPr lang="en-US" sz="1400" b="1" dirty="0" err="1" smtClean="0">
                <a:solidFill>
                  <a:schemeClr val="accent2"/>
                </a:solidFill>
                <a:latin typeface="Arial"/>
                <a:cs typeface="Arial"/>
              </a:rPr>
              <a:t>PaaS</a:t>
            </a:r>
            <a:endParaRPr lang="en-US" sz="1400" b="1" dirty="0">
              <a:solidFill>
                <a:schemeClr val="accent2"/>
              </a:solidFill>
              <a:latin typeface="Arial"/>
              <a:cs typeface="Arial"/>
            </a:endParaRPr>
          </a:p>
        </p:txBody>
      </p:sp>
      <p:cxnSp>
        <p:nvCxnSpPr>
          <p:cNvPr id="4" name="Straight Arrow Connector 3"/>
          <p:cNvCxnSpPr/>
          <p:nvPr/>
        </p:nvCxnSpPr>
        <p:spPr>
          <a:xfrm flipV="1">
            <a:off x="2339291" y="2656046"/>
            <a:ext cx="0" cy="200527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339291" y="4668754"/>
            <a:ext cx="55062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321286" y="2022164"/>
            <a:ext cx="4411133" cy="2382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366321" y="4270443"/>
            <a:ext cx="4366098" cy="179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8078" y="160819"/>
            <a:ext cx="8706954" cy="523220"/>
          </a:xfrm>
          <a:prstGeom prst="rect">
            <a:avLst/>
          </a:prstGeom>
        </p:spPr>
        <p:txBody>
          <a:bodyPr wrap="square">
            <a:spAutoFit/>
          </a:bodyPr>
          <a:lstStyle/>
          <a:p>
            <a:r>
              <a:rPr lang="en-US" sz="2800" b="1" dirty="0" smtClean="0">
                <a:solidFill>
                  <a:schemeClr val="accent1"/>
                </a:solidFill>
                <a:ea typeface="+mj-ea"/>
                <a:cs typeface="Arial"/>
              </a:rPr>
              <a:t>Cloud Foundry Helps </a:t>
            </a:r>
            <a:r>
              <a:rPr lang="en-US" sz="2800" b="1" dirty="0" smtClean="0">
                <a:solidFill>
                  <a:srgbClr val="F2F2F2"/>
                </a:solidFill>
                <a:ea typeface="+mj-ea"/>
                <a:cs typeface="Arial"/>
              </a:rPr>
              <a:t>Close the </a:t>
            </a:r>
            <a:r>
              <a:rPr lang="en-US" sz="2800" b="1" dirty="0" smtClean="0">
                <a:solidFill>
                  <a:schemeClr val="bg1"/>
                </a:solidFill>
                <a:ea typeface="+mj-ea"/>
                <a:cs typeface="Arial"/>
              </a:rPr>
              <a:t>Innovation Gap</a:t>
            </a:r>
            <a:endParaRPr lang="en-US" dirty="0">
              <a:solidFill>
                <a:schemeClr val="accent1"/>
              </a:solidFill>
            </a:endParaRPr>
          </a:p>
        </p:txBody>
      </p:sp>
    </p:spTree>
    <p:extLst>
      <p:ext uri="{BB962C8B-B14F-4D97-AF65-F5344CB8AC3E}">
        <p14:creationId xmlns:p14="http://schemas.microsoft.com/office/powerpoint/2010/main" val="112158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fade">
                                      <p:cBhvr>
                                        <p:cTn id="40" dur="500"/>
                                        <p:tgtEl>
                                          <p:spTgt spid="5">
                                            <p:txEl>
                                              <p:pRg st="2" end="2"/>
                                            </p:txEl>
                                          </p:spTgt>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
                                            <p:txEl>
                                              <p:pRg st="3" end="3"/>
                                            </p:txEl>
                                          </p:spTgt>
                                        </p:tgtEl>
                                        <p:attrNameLst>
                                          <p:attrName>style.visibility</p:attrName>
                                        </p:attrNameLst>
                                      </p:cBhvr>
                                      <p:to>
                                        <p:strVal val="visible"/>
                                      </p:to>
                                    </p:set>
                                    <p:animEffect transition="in" filter="fade">
                                      <p:cBhvr>
                                        <p:cTn id="44" dur="500"/>
                                        <p:tgtEl>
                                          <p:spTgt spid="5">
                                            <p:txEl>
                                              <p:pRg st="3" end="3"/>
                                            </p:txEl>
                                          </p:spTgt>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5">
                                            <p:txEl>
                                              <p:pRg st="4" end="4"/>
                                            </p:txEl>
                                          </p:spTgt>
                                        </p:tgtEl>
                                        <p:attrNameLst>
                                          <p:attrName>style.visibility</p:attrName>
                                        </p:attrNameLst>
                                      </p:cBhvr>
                                      <p:to>
                                        <p:strVal val="visible"/>
                                      </p:to>
                                    </p:set>
                                    <p:animEffect transition="in" filter="fade">
                                      <p:cBhvr>
                                        <p:cTn id="48" dur="500"/>
                                        <p:tgtEl>
                                          <p:spTgt spid="5">
                                            <p:txEl>
                                              <p:pRg st="4" end="4"/>
                                            </p:txEl>
                                          </p:spTgt>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Effect transition="in" filter="fade">
                                      <p:cBhvr>
                                        <p:cTn id="5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P spid="27" grpId="0"/>
      <p:bldP spid="29" grpId="0"/>
      <p:bldP spid="33"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1747738425"/>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lumMod val="85000"/>
                  </a:schemeClr>
                </a:solidFill>
                <a:effectLst/>
                <a:uFillTx/>
                <a:latin typeface="Arial"/>
                <a:ea typeface="+mn-ea"/>
                <a:cs typeface="Arial"/>
                <a:sym typeface="Helvetica Light"/>
              </a:rPr>
              <a:t>Average Hours/Week</a:t>
            </a:r>
            <a:endParaRPr kumimoji="0" lang="en-US" sz="1600" b="1" i="0" u="none" strike="noStrike" cap="none" spc="0" normalizeH="0" baseline="0" dirty="0">
              <a:ln>
                <a:noFill/>
              </a:ln>
              <a:solidFill>
                <a:schemeClr val="bg1">
                  <a:lumMod val="85000"/>
                </a:schemeClr>
              </a:solidFill>
              <a:effectLst/>
              <a:uFillTx/>
              <a:latin typeface="Arial"/>
              <a:ea typeface="+mn-ea"/>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9</a:t>
            </a:fld>
            <a:endParaRPr lang="en-US"/>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kumimoji="0" lang="en-US" sz="2400" b="1" i="0" u="none" strike="noStrike" cap="none" spc="0" normalizeH="0" baseline="0" dirty="0">
              <a:ln>
                <a:noFill/>
              </a:ln>
              <a:solidFill>
                <a:srgbClr val="FFFF00"/>
              </a:solidFill>
              <a:effectLst/>
              <a:uFillTx/>
              <a:latin typeface="Arial"/>
              <a:cs typeface="Arial"/>
              <a:sym typeface="Helvetica Light"/>
            </a:endParaRPr>
          </a:p>
        </p:txBody>
      </p:sp>
      <p:grpSp>
        <p:nvGrpSpPr>
          <p:cNvPr id="3" name="Group 2"/>
          <p:cNvGrpSpPr/>
          <p:nvPr/>
        </p:nvGrpSpPr>
        <p:grpSpPr>
          <a:xfrm>
            <a:off x="3392129" y="2478114"/>
            <a:ext cx="2097548" cy="896874"/>
            <a:chOff x="3392129" y="2478114"/>
            <a:chExt cx="2097548" cy="896874"/>
          </a:xfrm>
        </p:grpSpPr>
        <p:sp>
          <p:nvSpPr>
            <p:cNvPr id="2" name="Rectangle 1"/>
            <p:cNvSpPr/>
            <p:nvPr/>
          </p:nvSpPr>
          <p:spPr>
            <a:xfrm>
              <a:off x="3392129" y="2478114"/>
              <a:ext cx="2097548"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p:nvPr/>
          </p:nvSpPr>
          <p:spPr>
            <a:xfrm>
              <a:off x="3392130" y="2817549"/>
              <a:ext cx="76077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Rectangle 16"/>
            <p:cNvSpPr/>
            <p:nvPr/>
          </p:nvSpPr>
          <p:spPr>
            <a:xfrm>
              <a:off x="3392130" y="3130627"/>
              <a:ext cx="159262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5699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xit" presetSubtype="0" fill="hold" nodeType="with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1" animBg="1"/>
      <p:bldP spid="14" grpId="0"/>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29483</TotalTime>
  <Words>1878</Words>
  <Application>Microsoft Macintosh PowerPoint</Application>
  <PresentationFormat>On-screen Show (16:9)</PresentationFormat>
  <Paragraphs>421</Paragraphs>
  <Slides>30</Slides>
  <Notes>30</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Pivotal Main</vt:lpstr>
      <vt:lpstr>1_Pivotal Main</vt:lpstr>
      <vt:lpstr>PowerPoint Presentation</vt:lpstr>
      <vt:lpstr>PowerPoint Presentation</vt:lpstr>
      <vt:lpstr>PowerPoint Presentation</vt:lpstr>
      <vt:lpstr>Agenda</vt:lpstr>
      <vt:lpstr>PowerPoint Presentation</vt:lpstr>
      <vt:lpstr>PowerPoint Presentation</vt:lpstr>
      <vt:lpstr>Developers Spend Time NOT Writing Software</vt:lpstr>
      <vt:lpstr>PowerPoint Presentation</vt:lpstr>
      <vt:lpstr>Software Developers Spend too Much Time NOT Writing Software</vt:lpstr>
      <vt:lpstr>The Developer DREAM Haiku </vt:lpstr>
      <vt:lpstr>Software is EVOLVING</vt:lpstr>
      <vt:lpstr>The IT Operator REALITY </vt:lpstr>
      <vt:lpstr>PowerPoint Presentation</vt:lpstr>
      <vt:lpstr>Building a Cloud Native Platform</vt:lpstr>
      <vt:lpstr>Cloud Foundry: An App-centric Platform</vt:lpstr>
      <vt:lpstr>Software is changing INDUSTRIES</vt:lpstr>
      <vt:lpstr>The Enterprise REVOLUTION</vt:lpstr>
      <vt:lpstr>The Enterprise REVOLUTION</vt:lpstr>
      <vt:lpstr>Cloud Ready Poll </vt:lpstr>
      <vt:lpstr>It Takes a Platform</vt:lpstr>
      <vt:lpstr>Path to Full Stack Automation</vt:lpstr>
      <vt:lpstr>PowerPoint Presentation</vt:lpstr>
      <vt:lpstr>What Just Happened?</vt:lpstr>
      <vt:lpstr>Full Stack Ticket Elimination</vt:lpstr>
      <vt:lpstr>Pivotal Cloud Foundry at a Glance</vt:lpstr>
      <vt:lpstr>Pivotal Cloud Foundry: Most Trusted Platform</vt:lpstr>
      <vt:lpstr>Cloud Foundry Open Source MOMENTUM</vt:lpstr>
      <vt:lpstr>Customer Results</vt:lpstr>
      <vt:lpstr>Disney’s Cloud Foundry</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Ben Bertka</cp:lastModifiedBy>
  <cp:revision>1078</cp:revision>
  <cp:lastPrinted>2015-08-14T15:58:30Z</cp:lastPrinted>
  <dcterms:created xsi:type="dcterms:W3CDTF">2015-05-27T14:59:12Z</dcterms:created>
  <dcterms:modified xsi:type="dcterms:W3CDTF">2016-06-08T18:38:06Z</dcterms:modified>
</cp:coreProperties>
</file>